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9" r:id="rId12"/>
    <p:sldId id="270" r:id="rId13"/>
    <p:sldId id="271" r:id="rId14"/>
    <p:sldId id="272" r:id="rId15"/>
    <p:sldId id="273" r:id="rId16"/>
    <p:sldId id="274" r:id="rId17"/>
    <p:sldId id="275" r:id="rId18"/>
    <p:sldId id="276" r:id="rId19"/>
    <p:sldId id="292" r:id="rId20"/>
    <p:sldId id="277" r:id="rId21"/>
    <p:sldId id="278" r:id="rId22"/>
    <p:sldId id="279" r:id="rId23"/>
    <p:sldId id="280" r:id="rId24"/>
    <p:sldId id="281" r:id="rId25"/>
    <p:sldId id="284" r:id="rId26"/>
    <p:sldId id="282" r:id="rId27"/>
    <p:sldId id="285" r:id="rId28"/>
    <p:sldId id="293" r:id="rId29"/>
    <p:sldId id="286" r:id="rId30"/>
    <p:sldId id="268" r:id="rId31"/>
    <p:sldId id="288" r:id="rId32"/>
    <p:sldId id="289" r:id="rId33"/>
    <p:sldId id="290" r:id="rId34"/>
    <p:sldId id="283" r:id="rId35"/>
    <p:sldId id="291" r:id="rId36"/>
    <p:sldId id="294" r:id="rId37"/>
    <p:sldId id="295" r:id="rId38"/>
    <p:sldId id="296" r:id="rId39"/>
    <p:sldId id="297" r:id="rId40"/>
    <p:sldId id="264" r:id="rId41"/>
    <p:sldId id="28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AB7F3A-56D1-40A0-A3D4-6DAB9BCA92C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117046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B7F3A-56D1-40A0-A3D4-6DAB9BCA92C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166234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B7F3A-56D1-40A0-A3D4-6DAB9BCA92C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96773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B7F3A-56D1-40A0-A3D4-6DAB9BCA92C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27683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B7F3A-56D1-40A0-A3D4-6DAB9BCA92C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45212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AB7F3A-56D1-40A0-A3D4-6DAB9BCA92C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351544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AB7F3A-56D1-40A0-A3D4-6DAB9BCA92C2}"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307434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AB7F3A-56D1-40A0-A3D4-6DAB9BCA92C2}"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284170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B7F3A-56D1-40A0-A3D4-6DAB9BCA92C2}"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260463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AB7F3A-56D1-40A0-A3D4-6DAB9BCA92C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394231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AB7F3A-56D1-40A0-A3D4-6DAB9BCA92C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5AEE0-C723-4D97-B914-D955C9232D6E}" type="slidenum">
              <a:rPr lang="en-US" smtClean="0"/>
              <a:t>‹#›</a:t>
            </a:fld>
            <a:endParaRPr lang="en-US"/>
          </a:p>
        </p:txBody>
      </p:sp>
    </p:spTree>
    <p:extLst>
      <p:ext uri="{BB962C8B-B14F-4D97-AF65-F5344CB8AC3E}">
        <p14:creationId xmlns:p14="http://schemas.microsoft.com/office/powerpoint/2010/main" val="286852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7F3A-56D1-40A0-A3D4-6DAB9BCA92C2}" type="datetimeFigureOut">
              <a:rPr lang="en-US" smtClean="0"/>
              <a:t>10/14/2019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5AEE0-C723-4D97-B914-D955C9232D6E}" type="slidenum">
              <a:rPr lang="en-US" smtClean="0"/>
              <a:t>‹#›</a:t>
            </a:fld>
            <a:endParaRPr lang="en-US"/>
          </a:p>
        </p:txBody>
      </p:sp>
    </p:spTree>
    <p:extLst>
      <p:ext uri="{BB962C8B-B14F-4D97-AF65-F5344CB8AC3E}">
        <p14:creationId xmlns:p14="http://schemas.microsoft.com/office/powerpoint/2010/main" val="1712526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27163"/>
            <a:ext cx="9144000" cy="2387600"/>
          </a:xfrm>
        </p:spPr>
        <p:txBody>
          <a:bodyPr>
            <a:normAutofit/>
          </a:bodyPr>
          <a:lstStyle/>
          <a:p>
            <a:r>
              <a:rPr lang="en-US" sz="7200" b="1" dirty="0"/>
              <a:t>Compulsion of Purity: Language &amp; the Nation</a:t>
            </a:r>
          </a:p>
        </p:txBody>
      </p:sp>
      <p:sp>
        <p:nvSpPr>
          <p:cNvPr id="3" name="Subtitle 2"/>
          <p:cNvSpPr>
            <a:spLocks noGrp="1"/>
          </p:cNvSpPr>
          <p:nvPr>
            <p:ph type="subTitle" idx="1"/>
          </p:nvPr>
        </p:nvSpPr>
        <p:spPr>
          <a:xfrm>
            <a:off x="1524000" y="4565865"/>
            <a:ext cx="9144000" cy="1655762"/>
          </a:xfrm>
        </p:spPr>
        <p:txBody>
          <a:bodyPr>
            <a:normAutofit/>
          </a:bodyPr>
          <a:lstStyle/>
          <a:p>
            <a:r>
              <a:rPr lang="en-US" sz="4400" dirty="0"/>
              <a:t>Tomasz Kamusella</a:t>
            </a:r>
          </a:p>
          <a:p>
            <a:r>
              <a:rPr lang="en-US" sz="4400" dirty="0"/>
              <a:t>University of St Andrews</a:t>
            </a:r>
          </a:p>
        </p:txBody>
      </p:sp>
      <p:sp>
        <p:nvSpPr>
          <p:cNvPr id="4" name="TextBox 3"/>
          <p:cNvSpPr txBox="1"/>
          <p:nvPr/>
        </p:nvSpPr>
        <p:spPr>
          <a:xfrm>
            <a:off x="675503" y="131805"/>
            <a:ext cx="10923373" cy="954107"/>
          </a:xfrm>
          <a:prstGeom prst="rect">
            <a:avLst/>
          </a:prstGeom>
          <a:noFill/>
        </p:spPr>
        <p:txBody>
          <a:bodyPr wrap="square" rtlCol="0">
            <a:spAutoFit/>
          </a:bodyPr>
          <a:lstStyle/>
          <a:p>
            <a:pPr algn="ctr"/>
            <a:r>
              <a:rPr lang="en-US" sz="2800" dirty="0"/>
              <a:t>Central European University, Department of History,</a:t>
            </a:r>
          </a:p>
          <a:p>
            <a:pPr algn="ctr"/>
            <a:r>
              <a:rPr lang="en-US" sz="2800" dirty="0"/>
              <a:t>Wednesday, 23 October 2019, 5:30pm, r: QS B002</a:t>
            </a:r>
          </a:p>
        </p:txBody>
      </p:sp>
    </p:spTree>
    <p:extLst>
      <p:ext uri="{BB962C8B-B14F-4D97-AF65-F5344CB8AC3E}">
        <p14:creationId xmlns:p14="http://schemas.microsoft.com/office/powerpoint/2010/main" val="2377642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697" y="68563"/>
            <a:ext cx="10515600" cy="1325563"/>
          </a:xfrm>
        </p:spPr>
        <p:txBody>
          <a:bodyPr/>
          <a:lstStyle/>
          <a:p>
            <a:pPr algn="ctr"/>
            <a:r>
              <a:rPr lang="en-US" dirty="0"/>
              <a:t>Ethnolinguistic Nationalism &amp; Purity (2)</a:t>
            </a:r>
          </a:p>
        </p:txBody>
      </p:sp>
      <p:sp>
        <p:nvSpPr>
          <p:cNvPr id="3" name="TextBox 2"/>
          <p:cNvSpPr txBox="1"/>
          <p:nvPr/>
        </p:nvSpPr>
        <p:spPr>
          <a:xfrm>
            <a:off x="683741" y="1887001"/>
            <a:ext cx="10997513" cy="4401205"/>
          </a:xfrm>
          <a:prstGeom prst="rect">
            <a:avLst/>
          </a:prstGeom>
          <a:noFill/>
        </p:spPr>
        <p:txBody>
          <a:bodyPr wrap="square" rtlCol="0">
            <a:spAutoFit/>
          </a:bodyPr>
          <a:lstStyle/>
          <a:p>
            <a:pPr marL="285750" indent="-285750">
              <a:buFont typeface="Arial" panose="020B0604020202020204" pitchFamily="34" charset="0"/>
              <a:buChar char="•"/>
            </a:pPr>
            <a:r>
              <a:rPr lang="en-US" sz="4000" b="1" dirty="0"/>
              <a:t>Italy</a:t>
            </a:r>
            <a:r>
              <a:rPr lang="en-US" sz="4000" dirty="0"/>
              <a:t> (1861) and </a:t>
            </a:r>
            <a:r>
              <a:rPr lang="en-US" sz="4000" b="1" dirty="0"/>
              <a:t>Germany</a:t>
            </a:r>
            <a:r>
              <a:rPr lang="en-US" sz="4000" dirty="0"/>
              <a:t> (1871) founded as </a:t>
            </a:r>
            <a:r>
              <a:rPr lang="en-US" sz="4000" b="1" dirty="0"/>
              <a:t>ethnolinguistic nation-states</a:t>
            </a:r>
          </a:p>
          <a:p>
            <a:pPr marL="285750" indent="-285750">
              <a:buFont typeface="Wingdings" panose="05000000000000000000" pitchFamily="2" charset="2"/>
              <a:buChar char="Ø"/>
            </a:pPr>
            <a:r>
              <a:rPr lang="en-US" sz="4000" u="sng" dirty="0"/>
              <a:t>Italian dilemma</a:t>
            </a:r>
            <a:r>
              <a:rPr lang="en-US" sz="4000" dirty="0"/>
              <a:t>: ‘We have made Italy. Now </a:t>
            </a:r>
            <a:r>
              <a:rPr lang="en-US" sz="4000" b="1" dirty="0"/>
              <a:t>we must make Italians</a:t>
            </a:r>
            <a:r>
              <a:rPr lang="en-US" sz="4000" dirty="0"/>
              <a:t>’ (Massimo </a:t>
            </a:r>
            <a:r>
              <a:rPr lang="en-US" sz="4000" dirty="0" err="1"/>
              <a:t>d'Azeglio</a:t>
            </a:r>
            <a:r>
              <a:rPr lang="en-US" sz="4000" dirty="0"/>
              <a:t>)</a:t>
            </a:r>
          </a:p>
          <a:p>
            <a:pPr marL="285750" indent="-285750">
              <a:buFont typeface="Wingdings" panose="05000000000000000000" pitchFamily="2" charset="2"/>
              <a:buChar char="Ø"/>
            </a:pPr>
            <a:r>
              <a:rPr lang="en-US" sz="4000" u="sng" dirty="0"/>
              <a:t>c 3%</a:t>
            </a:r>
            <a:r>
              <a:rPr lang="en-US" sz="4000" dirty="0"/>
              <a:t> Italy’s inhabitants </a:t>
            </a:r>
            <a:r>
              <a:rPr lang="en-US" sz="4000" b="1" dirty="0"/>
              <a:t>spoke &amp; wrote (</a:t>
            </a:r>
            <a:r>
              <a:rPr lang="en-US" sz="4000" b="1" u="sng" dirty="0"/>
              <a:t>pure</a:t>
            </a:r>
            <a:r>
              <a:rPr lang="en-US" sz="4000" b="1" dirty="0"/>
              <a:t>) Italian</a:t>
            </a:r>
            <a:r>
              <a:rPr lang="en-US" sz="4000" dirty="0"/>
              <a:t>: The </a:t>
            </a:r>
            <a:r>
              <a:rPr lang="en-US" sz="4000" b="1" dirty="0"/>
              <a:t>nation-state must teach </a:t>
            </a:r>
            <a:r>
              <a:rPr lang="en-US" sz="4000" b="1" u="sng" dirty="0"/>
              <a:t>all its citizens this </a:t>
            </a:r>
            <a:r>
              <a:rPr lang="en-US" sz="4000" b="1" i="1" u="sng" dirty="0"/>
              <a:t>national</a:t>
            </a:r>
            <a:r>
              <a:rPr lang="en-US" sz="4000" b="1" u="sng" dirty="0"/>
              <a:t> language</a:t>
            </a:r>
          </a:p>
        </p:txBody>
      </p:sp>
    </p:spTree>
    <p:extLst>
      <p:ext uri="{BB962C8B-B14F-4D97-AF65-F5344CB8AC3E}">
        <p14:creationId xmlns:p14="http://schemas.microsoft.com/office/powerpoint/2010/main" val="3967540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228"/>
            <a:ext cx="10515600" cy="1325563"/>
          </a:xfrm>
        </p:spPr>
        <p:txBody>
          <a:bodyPr/>
          <a:lstStyle/>
          <a:p>
            <a:pPr algn="ctr"/>
            <a:r>
              <a:rPr lang="en-US" dirty="0"/>
              <a:t>Ethnolinguistic Nationalism &amp; Purity (3)</a:t>
            </a:r>
          </a:p>
        </p:txBody>
      </p:sp>
      <p:sp>
        <p:nvSpPr>
          <p:cNvPr id="3" name="TextBox 2"/>
          <p:cNvSpPr txBox="1"/>
          <p:nvPr/>
        </p:nvSpPr>
        <p:spPr>
          <a:xfrm>
            <a:off x="313038" y="1556952"/>
            <a:ext cx="11401168" cy="5016758"/>
          </a:xfrm>
          <a:prstGeom prst="rect">
            <a:avLst/>
          </a:prstGeom>
          <a:noFill/>
        </p:spPr>
        <p:txBody>
          <a:bodyPr wrap="square" rtlCol="0">
            <a:spAutoFit/>
          </a:bodyPr>
          <a:lstStyle/>
          <a:p>
            <a:pPr marL="285750" lvl="0" indent="-285750">
              <a:buFont typeface="Wingdings" panose="05000000000000000000" pitchFamily="2" charset="2"/>
              <a:buChar char="Ø"/>
            </a:pPr>
            <a:r>
              <a:rPr lang="en-US" sz="4000" u="sng" dirty="0">
                <a:solidFill>
                  <a:prstClr val="black"/>
                </a:solidFill>
              </a:rPr>
              <a:t>German dilemma (1)</a:t>
            </a:r>
            <a:r>
              <a:rPr lang="en-US" sz="4000" dirty="0">
                <a:solidFill>
                  <a:prstClr val="black"/>
                </a:solidFill>
              </a:rPr>
              <a:t>: </a:t>
            </a:r>
            <a:r>
              <a:rPr lang="en-US" sz="4000" b="1" dirty="0">
                <a:solidFill>
                  <a:prstClr val="black"/>
                </a:solidFill>
              </a:rPr>
              <a:t>non-German-speakers</a:t>
            </a:r>
            <a:r>
              <a:rPr lang="en-US" sz="4000" dirty="0">
                <a:solidFill>
                  <a:prstClr val="black"/>
                </a:solidFill>
              </a:rPr>
              <a:t> (‘minorities’) in the German Empire &gt; </a:t>
            </a:r>
            <a:r>
              <a:rPr lang="en-US" sz="4000" b="1" dirty="0">
                <a:solidFill>
                  <a:prstClr val="black"/>
                </a:solidFill>
              </a:rPr>
              <a:t>Germanization</a:t>
            </a:r>
          </a:p>
          <a:p>
            <a:pPr marL="285750" lvl="0" indent="-285750">
              <a:buFont typeface="Wingdings" panose="05000000000000000000" pitchFamily="2" charset="2"/>
              <a:buChar char="Ø"/>
            </a:pPr>
            <a:r>
              <a:rPr lang="en-US" sz="4000" u="sng" dirty="0">
                <a:solidFill>
                  <a:prstClr val="black"/>
                </a:solidFill>
              </a:rPr>
              <a:t>German dilemma (2)</a:t>
            </a:r>
            <a:r>
              <a:rPr lang="en-US" sz="4000" dirty="0">
                <a:solidFill>
                  <a:prstClr val="black"/>
                </a:solidFill>
              </a:rPr>
              <a:t>: </a:t>
            </a:r>
            <a:r>
              <a:rPr lang="en-US" sz="4000" b="1" dirty="0">
                <a:solidFill>
                  <a:prstClr val="black"/>
                </a:solidFill>
              </a:rPr>
              <a:t>German-speakers </a:t>
            </a:r>
            <a:r>
              <a:rPr lang="en-US" sz="4000" b="1" u="sng" dirty="0">
                <a:solidFill>
                  <a:prstClr val="black"/>
                </a:solidFill>
              </a:rPr>
              <a:t>outside</a:t>
            </a:r>
            <a:r>
              <a:rPr lang="en-US" sz="4000" b="1" dirty="0">
                <a:solidFill>
                  <a:prstClr val="black"/>
                </a:solidFill>
              </a:rPr>
              <a:t> Germany </a:t>
            </a:r>
            <a:r>
              <a:rPr lang="en-US" sz="4000" dirty="0">
                <a:solidFill>
                  <a:prstClr val="black"/>
                </a:solidFill>
              </a:rPr>
              <a:t>(</a:t>
            </a:r>
            <a:r>
              <a:rPr lang="en-US" sz="4000" dirty="0" err="1">
                <a:solidFill>
                  <a:prstClr val="black"/>
                </a:solidFill>
              </a:rPr>
              <a:t>ie</a:t>
            </a:r>
            <a:r>
              <a:rPr lang="en-US" sz="4000" dirty="0">
                <a:solidFill>
                  <a:prstClr val="black"/>
                </a:solidFill>
              </a:rPr>
              <a:t> in Austria-Hungary) &gt; </a:t>
            </a:r>
            <a:r>
              <a:rPr lang="en-US" sz="4000" b="1" u="sng" dirty="0">
                <a:solidFill>
                  <a:prstClr val="black"/>
                </a:solidFill>
              </a:rPr>
              <a:t>?</a:t>
            </a:r>
            <a:r>
              <a:rPr lang="en-US" sz="4000" dirty="0">
                <a:solidFill>
                  <a:prstClr val="black"/>
                </a:solidFill>
              </a:rPr>
              <a:t> (</a:t>
            </a:r>
            <a:r>
              <a:rPr lang="en-US" sz="4000" b="1" dirty="0">
                <a:solidFill>
                  <a:prstClr val="black"/>
                </a:solidFill>
              </a:rPr>
              <a:t>later solution</a:t>
            </a:r>
            <a:r>
              <a:rPr lang="en-US" sz="4000" dirty="0">
                <a:solidFill>
                  <a:prstClr val="black"/>
                </a:solidFill>
              </a:rPr>
              <a:t>: </a:t>
            </a:r>
            <a:r>
              <a:rPr lang="en-US" sz="4000" u="sng" dirty="0">
                <a:solidFill>
                  <a:prstClr val="black"/>
                </a:solidFill>
              </a:rPr>
              <a:t>Hitler’s Greater Germany</a:t>
            </a:r>
            <a:r>
              <a:rPr lang="en-US" sz="4000" dirty="0">
                <a:solidFill>
                  <a:prstClr val="black"/>
                </a:solidFill>
              </a:rPr>
              <a:t>)</a:t>
            </a:r>
          </a:p>
          <a:p>
            <a:pPr marL="285750" lvl="0" indent="-285750">
              <a:buFont typeface="Wingdings" panose="05000000000000000000" pitchFamily="2" charset="2"/>
              <a:buChar char="Ø"/>
            </a:pPr>
            <a:r>
              <a:rPr lang="en-US" sz="4000" u="sng" dirty="0">
                <a:solidFill>
                  <a:prstClr val="black"/>
                </a:solidFill>
              </a:rPr>
              <a:t>German dilemma (3)</a:t>
            </a:r>
            <a:r>
              <a:rPr lang="en-US" sz="4000" dirty="0">
                <a:solidFill>
                  <a:prstClr val="black"/>
                </a:solidFill>
              </a:rPr>
              <a:t>: </a:t>
            </a:r>
            <a:r>
              <a:rPr lang="en-US" sz="4000" b="1" dirty="0">
                <a:solidFill>
                  <a:prstClr val="black"/>
                </a:solidFill>
              </a:rPr>
              <a:t>religious heterogeneity</a:t>
            </a:r>
            <a:r>
              <a:rPr lang="en-US" sz="4000" dirty="0">
                <a:solidFill>
                  <a:prstClr val="black"/>
                </a:solidFill>
              </a:rPr>
              <a:t>:</a:t>
            </a:r>
            <a:r>
              <a:rPr lang="en-US" sz="4000" b="1" dirty="0">
                <a:solidFill>
                  <a:prstClr val="black"/>
                </a:solidFill>
              </a:rPr>
              <a:t> </a:t>
            </a:r>
            <a:r>
              <a:rPr lang="en-US" sz="4000" dirty="0">
                <a:solidFill>
                  <a:prstClr val="black"/>
                </a:solidFill>
              </a:rPr>
              <a:t>Protestants / Catholics &gt; </a:t>
            </a:r>
            <a:r>
              <a:rPr lang="en-US" sz="4000" b="1" dirty="0" err="1">
                <a:solidFill>
                  <a:prstClr val="black"/>
                </a:solidFill>
              </a:rPr>
              <a:t>Kulturkampf</a:t>
            </a:r>
            <a:r>
              <a:rPr lang="en-US" sz="4000" dirty="0">
                <a:solidFill>
                  <a:prstClr val="black"/>
                </a:solidFill>
              </a:rPr>
              <a:t>  &gt; </a:t>
            </a:r>
            <a:r>
              <a:rPr lang="en-US" sz="4000" b="1" u="sng" dirty="0" err="1">
                <a:solidFill>
                  <a:prstClr val="black"/>
                </a:solidFill>
              </a:rPr>
              <a:t>acquaiesance</a:t>
            </a:r>
            <a:r>
              <a:rPr lang="en-US" sz="4000" b="1" u="sng" dirty="0">
                <a:solidFill>
                  <a:prstClr val="black"/>
                </a:solidFill>
              </a:rPr>
              <a:t> </a:t>
            </a:r>
            <a:r>
              <a:rPr lang="en-US" sz="4000" dirty="0">
                <a:solidFill>
                  <a:prstClr val="black"/>
                </a:solidFill>
              </a:rPr>
              <a:t>in the late 1880s</a:t>
            </a:r>
            <a:endParaRPr lang="en-US" sz="4000" b="1" u="sng" dirty="0">
              <a:solidFill>
                <a:prstClr val="black"/>
              </a:solidFill>
            </a:endParaRPr>
          </a:p>
        </p:txBody>
      </p:sp>
    </p:spTree>
    <p:extLst>
      <p:ext uri="{BB962C8B-B14F-4D97-AF65-F5344CB8AC3E}">
        <p14:creationId xmlns:p14="http://schemas.microsoft.com/office/powerpoint/2010/main" val="1206372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077" y="365125"/>
            <a:ext cx="10898658" cy="1325563"/>
          </a:xfrm>
        </p:spPr>
        <p:txBody>
          <a:bodyPr/>
          <a:lstStyle/>
          <a:p>
            <a:pPr algn="ctr"/>
            <a:r>
              <a:rPr lang="en-US" dirty="0"/>
              <a:t>After 1918: Triumph of </a:t>
            </a:r>
            <a:r>
              <a:rPr lang="en-US" dirty="0" err="1"/>
              <a:t>Ethnlgsc</a:t>
            </a:r>
            <a:r>
              <a:rPr lang="en-US" dirty="0"/>
              <a:t> Nationalism (1)</a:t>
            </a:r>
          </a:p>
        </p:txBody>
      </p:sp>
      <p:sp>
        <p:nvSpPr>
          <p:cNvPr id="3" name="TextBox 2"/>
          <p:cNvSpPr txBox="1"/>
          <p:nvPr/>
        </p:nvSpPr>
        <p:spPr>
          <a:xfrm>
            <a:off x="387178" y="1548713"/>
            <a:ext cx="11417643" cy="5016758"/>
          </a:xfrm>
          <a:prstGeom prst="rect">
            <a:avLst/>
          </a:prstGeom>
          <a:noFill/>
        </p:spPr>
        <p:txBody>
          <a:bodyPr wrap="square" rtlCol="0">
            <a:spAutoFit/>
          </a:bodyPr>
          <a:lstStyle/>
          <a:p>
            <a:pPr marL="285750" indent="-285750">
              <a:buFont typeface="Arial" panose="020B0604020202020204" pitchFamily="34" charset="0"/>
              <a:buChar char="•"/>
            </a:pPr>
            <a:r>
              <a:rPr lang="en-US" sz="4000" dirty="0"/>
              <a:t>After WWI </a:t>
            </a:r>
            <a:r>
              <a:rPr lang="en-US" sz="4000" b="1" u="sng" dirty="0"/>
              <a:t>non</a:t>
            </a:r>
            <a:r>
              <a:rPr lang="en-US" sz="4000" u="sng" dirty="0"/>
              <a:t>-national, multiethnic empires in central Europ</a:t>
            </a:r>
            <a:r>
              <a:rPr lang="en-US" sz="4000" dirty="0"/>
              <a:t>e </a:t>
            </a:r>
            <a:r>
              <a:rPr lang="en-US" sz="4000" b="1" dirty="0"/>
              <a:t>replaced with ethnolinguistic nation-states &gt; </a:t>
            </a:r>
            <a:r>
              <a:rPr lang="en-US" sz="4000" b="1" u="sng" dirty="0"/>
              <a:t>Language = State</a:t>
            </a:r>
          </a:p>
          <a:p>
            <a:pPr marL="285750" indent="-285750">
              <a:buFont typeface="Wingdings" panose="05000000000000000000" pitchFamily="2" charset="2"/>
              <a:buChar char="Ø"/>
            </a:pPr>
            <a:r>
              <a:rPr lang="en-US" sz="4000" dirty="0"/>
              <a:t>Belarus, Czechoslovakia, Estonia, Hungary, Latvia, Lithuania, Poland</a:t>
            </a:r>
          </a:p>
          <a:p>
            <a:pPr marL="285750" indent="-285750">
              <a:buFont typeface="Arial" panose="020B0604020202020204" pitchFamily="34" charset="0"/>
              <a:buChar char="•"/>
            </a:pPr>
            <a:r>
              <a:rPr lang="en-US" sz="4000" b="1" dirty="0"/>
              <a:t>Anomalies</a:t>
            </a:r>
            <a:r>
              <a:rPr lang="en-US" sz="4000" dirty="0"/>
              <a:t> &gt; Austria, Free City of Danzig</a:t>
            </a:r>
          </a:p>
          <a:p>
            <a:pPr marL="285750" indent="-285750">
              <a:buFont typeface="Arial" panose="020B0604020202020204" pitchFamily="34" charset="0"/>
              <a:buChar char="•"/>
            </a:pPr>
            <a:r>
              <a:rPr lang="en-US" sz="4000" b="1" u="sng" dirty="0"/>
              <a:t>Non</a:t>
            </a:r>
            <a:r>
              <a:rPr lang="en-US" sz="4000" b="1" dirty="0"/>
              <a:t>-national Soviet Union </a:t>
            </a:r>
            <a:r>
              <a:rPr lang="en-US" sz="4000" dirty="0"/>
              <a:t>&gt; </a:t>
            </a:r>
            <a:r>
              <a:rPr lang="en-US" sz="4000" u="sng" dirty="0"/>
              <a:t>the Revolutionary vs the National</a:t>
            </a:r>
          </a:p>
        </p:txBody>
      </p:sp>
    </p:spTree>
    <p:extLst>
      <p:ext uri="{BB962C8B-B14F-4D97-AF65-F5344CB8AC3E}">
        <p14:creationId xmlns:p14="http://schemas.microsoft.com/office/powerpoint/2010/main" val="385133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4" y="-211523"/>
            <a:ext cx="10981038" cy="1325563"/>
          </a:xfrm>
        </p:spPr>
        <p:txBody>
          <a:bodyPr/>
          <a:lstStyle/>
          <a:p>
            <a:pPr algn="ctr"/>
            <a:r>
              <a:rPr lang="en-US" dirty="0"/>
              <a:t>After 1918: Triumph of </a:t>
            </a:r>
            <a:r>
              <a:rPr lang="en-US" dirty="0" err="1"/>
              <a:t>Ethnlgsc</a:t>
            </a:r>
            <a:r>
              <a:rPr lang="en-US" dirty="0"/>
              <a:t> Nationalism (2)</a:t>
            </a:r>
          </a:p>
        </p:txBody>
      </p:sp>
      <p:sp>
        <p:nvSpPr>
          <p:cNvPr id="3" name="TextBox 2"/>
          <p:cNvSpPr txBox="1"/>
          <p:nvPr/>
        </p:nvSpPr>
        <p:spPr>
          <a:xfrm>
            <a:off x="247135" y="848497"/>
            <a:ext cx="11821296" cy="5632311"/>
          </a:xfrm>
          <a:prstGeom prst="rect">
            <a:avLst/>
          </a:prstGeom>
          <a:noFill/>
        </p:spPr>
        <p:txBody>
          <a:bodyPr wrap="square" rtlCol="0">
            <a:spAutoFit/>
          </a:bodyPr>
          <a:lstStyle/>
          <a:p>
            <a:pPr marL="285750" indent="-285750">
              <a:buFont typeface="Arial" panose="020B0604020202020204" pitchFamily="34" charset="0"/>
              <a:buChar char="•"/>
            </a:pPr>
            <a:r>
              <a:rPr lang="en-US" sz="4000" b="1" u="sng" dirty="0"/>
              <a:t>Achieving ethnolinguistic purity/homogeneity</a:t>
            </a:r>
            <a:r>
              <a:rPr lang="en-US" sz="4000" dirty="0"/>
              <a:t>:</a:t>
            </a:r>
          </a:p>
          <a:p>
            <a:pPr marL="285750" indent="-285750">
              <a:buFont typeface="Wingdings" panose="05000000000000000000" pitchFamily="2" charset="2"/>
              <a:buChar char="Ø"/>
            </a:pPr>
            <a:r>
              <a:rPr lang="en-US" sz="4000" b="1" dirty="0"/>
              <a:t>Poland</a:t>
            </a:r>
            <a:r>
              <a:rPr lang="en-US" sz="4000" dirty="0"/>
              <a:t>: </a:t>
            </a:r>
            <a:r>
              <a:rPr lang="en-US" sz="4000" b="1" dirty="0"/>
              <a:t>Banning pre-1918</a:t>
            </a:r>
            <a:r>
              <a:rPr lang="en-US" sz="4000" dirty="0"/>
              <a:t> administrative/</a:t>
            </a:r>
            <a:r>
              <a:rPr lang="en-US" sz="4000" dirty="0" err="1"/>
              <a:t>nat’l</a:t>
            </a:r>
            <a:r>
              <a:rPr lang="en-US" sz="4000" dirty="0"/>
              <a:t> </a:t>
            </a:r>
            <a:r>
              <a:rPr lang="en-US" sz="4000" b="1" dirty="0"/>
              <a:t>languages</a:t>
            </a:r>
            <a:r>
              <a:rPr lang="en-US" sz="4000" dirty="0"/>
              <a:t> &gt; German, Russian, Ukrainian</a:t>
            </a:r>
          </a:p>
          <a:p>
            <a:pPr marL="285750" indent="-285750">
              <a:buFont typeface="Wingdings" panose="05000000000000000000" pitchFamily="2" charset="2"/>
              <a:buChar char="Ø"/>
            </a:pPr>
            <a:r>
              <a:rPr lang="en-US" sz="4000" b="1" dirty="0"/>
              <a:t>Norway</a:t>
            </a:r>
            <a:r>
              <a:rPr lang="en-US" sz="4000" dirty="0"/>
              <a:t>: 2 official languages (Bokmal &amp; Nynorsk) = </a:t>
            </a:r>
            <a:r>
              <a:rPr lang="en-US" sz="4000" u="sng" dirty="0"/>
              <a:t>2 equal varieties</a:t>
            </a:r>
            <a:r>
              <a:rPr lang="en-US" sz="4000" dirty="0"/>
              <a:t> of the </a:t>
            </a:r>
            <a:r>
              <a:rPr lang="en-US" sz="4000" b="1" dirty="0"/>
              <a:t>single </a:t>
            </a:r>
            <a:r>
              <a:rPr lang="en-US" sz="4000" b="1" dirty="0" err="1"/>
              <a:t>nat’l</a:t>
            </a:r>
            <a:r>
              <a:rPr lang="en-US" sz="4000" b="1" dirty="0"/>
              <a:t> </a:t>
            </a:r>
            <a:r>
              <a:rPr lang="en-US" sz="4000" b="1" dirty="0" err="1"/>
              <a:t>lg</a:t>
            </a:r>
            <a:r>
              <a:rPr lang="en-US" sz="4000" b="1" dirty="0"/>
              <a:t> of Norwegian</a:t>
            </a:r>
          </a:p>
          <a:p>
            <a:pPr marL="285750" indent="-285750">
              <a:buFont typeface="Wingdings" panose="05000000000000000000" pitchFamily="2" charset="2"/>
              <a:buChar char="Ø"/>
            </a:pPr>
            <a:r>
              <a:rPr lang="en-US" sz="4000" b="1" dirty="0"/>
              <a:t>Norwegian solution</a:t>
            </a:r>
            <a:r>
              <a:rPr lang="en-US" sz="4000" dirty="0"/>
              <a:t>: </a:t>
            </a:r>
            <a:r>
              <a:rPr lang="en-US" sz="4000" u="sng" dirty="0"/>
              <a:t>Czechoslovakia = Czechoslovak </a:t>
            </a:r>
            <a:r>
              <a:rPr lang="en-US" sz="4000" u="sng" dirty="0" err="1"/>
              <a:t>lg</a:t>
            </a:r>
            <a:r>
              <a:rPr lang="en-US" sz="4000" dirty="0"/>
              <a:t>, </a:t>
            </a:r>
            <a:r>
              <a:rPr lang="en-US" sz="4000" u="sng" dirty="0"/>
              <a:t>Yugoslavia = ‘Yugoslav’</a:t>
            </a:r>
            <a:r>
              <a:rPr lang="en-US" sz="4000" dirty="0"/>
              <a:t> (Serbocroatoslovenian) </a:t>
            </a:r>
            <a:r>
              <a:rPr lang="en-US" sz="4000" dirty="0" err="1"/>
              <a:t>lg</a:t>
            </a:r>
            <a:endParaRPr lang="en-US" sz="4000" dirty="0"/>
          </a:p>
          <a:p>
            <a:pPr marL="285750" indent="-285750">
              <a:buFont typeface="Arial" panose="020B0604020202020204" pitchFamily="34" charset="0"/>
              <a:buChar char="•"/>
            </a:pPr>
            <a:r>
              <a:rPr lang="en-US" sz="4000" b="1" dirty="0"/>
              <a:t>Frustration in central Europe</a:t>
            </a:r>
            <a:r>
              <a:rPr lang="en-US" sz="4000" dirty="0"/>
              <a:t>: </a:t>
            </a:r>
            <a:r>
              <a:rPr lang="en-US" sz="4000" u="sng" dirty="0"/>
              <a:t>Allies &amp; League of Nations </a:t>
            </a:r>
            <a:r>
              <a:rPr lang="en-US" sz="4000" dirty="0"/>
              <a:t>&gt; </a:t>
            </a:r>
            <a:r>
              <a:rPr lang="en-US" sz="4000" b="1" dirty="0"/>
              <a:t>minorities treaties system</a:t>
            </a:r>
          </a:p>
        </p:txBody>
      </p:sp>
    </p:spTree>
    <p:extLst>
      <p:ext uri="{BB962C8B-B14F-4D97-AF65-F5344CB8AC3E}">
        <p14:creationId xmlns:p14="http://schemas.microsoft.com/office/powerpoint/2010/main" val="985022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152" y="0"/>
            <a:ext cx="10515600" cy="1325563"/>
          </a:xfrm>
        </p:spPr>
        <p:txBody>
          <a:bodyPr/>
          <a:lstStyle/>
          <a:p>
            <a:pPr algn="ctr"/>
            <a:r>
              <a:rPr lang="en-US" dirty="0"/>
              <a:t>Balkans: </a:t>
            </a:r>
            <a:r>
              <a:rPr lang="en-US" dirty="0" err="1"/>
              <a:t>Natl’ism</a:t>
            </a:r>
            <a:r>
              <a:rPr lang="en-US" dirty="0"/>
              <a:t> &amp; Religious Homogeneity</a:t>
            </a:r>
          </a:p>
        </p:txBody>
      </p:sp>
      <p:sp>
        <p:nvSpPr>
          <p:cNvPr id="3" name="TextBox 2"/>
          <p:cNvSpPr txBox="1"/>
          <p:nvPr/>
        </p:nvSpPr>
        <p:spPr>
          <a:xfrm>
            <a:off x="306860" y="954860"/>
            <a:ext cx="11644184" cy="5632311"/>
          </a:xfrm>
          <a:prstGeom prst="rect">
            <a:avLst/>
          </a:prstGeom>
          <a:noFill/>
        </p:spPr>
        <p:txBody>
          <a:bodyPr wrap="square" rtlCol="0">
            <a:spAutoFit/>
          </a:bodyPr>
          <a:lstStyle/>
          <a:p>
            <a:pPr marL="571500" indent="-571500">
              <a:buFont typeface="Arial" panose="020B0604020202020204" pitchFamily="34" charset="0"/>
              <a:buChar char="•"/>
            </a:pPr>
            <a:r>
              <a:rPr lang="en-US" sz="4000" dirty="0"/>
              <a:t>NB: </a:t>
            </a:r>
            <a:r>
              <a:rPr lang="en-US" sz="4000" b="1" dirty="0"/>
              <a:t>Nation-states created in the Balkans </a:t>
            </a:r>
            <a:r>
              <a:rPr lang="en-US" sz="4000" u="sng" dirty="0"/>
              <a:t>at the same time as in Latin America</a:t>
            </a:r>
            <a:r>
              <a:rPr lang="en-US" sz="4000" dirty="0"/>
              <a:t>: </a:t>
            </a:r>
            <a:r>
              <a:rPr lang="en-US" sz="4000" b="1" dirty="0"/>
              <a:t>Serbia</a:t>
            </a:r>
            <a:r>
              <a:rPr lang="en-US" sz="4000" dirty="0"/>
              <a:t> (1804-78), </a:t>
            </a:r>
            <a:r>
              <a:rPr lang="en-US" sz="4000" b="1" dirty="0"/>
              <a:t>Greece</a:t>
            </a:r>
            <a:r>
              <a:rPr lang="en-US" sz="4000" dirty="0"/>
              <a:t> (1821-30), </a:t>
            </a:r>
            <a:r>
              <a:rPr lang="en-US" sz="4000" b="1" dirty="0"/>
              <a:t>Romania</a:t>
            </a:r>
            <a:r>
              <a:rPr lang="en-US" sz="4000" dirty="0"/>
              <a:t> (1859/66-78), </a:t>
            </a:r>
            <a:r>
              <a:rPr lang="en-US" sz="4000" b="1" dirty="0"/>
              <a:t>Montenegro</a:t>
            </a:r>
            <a:r>
              <a:rPr lang="en-US" sz="4000" dirty="0"/>
              <a:t> (1878-1908), </a:t>
            </a:r>
            <a:r>
              <a:rPr lang="en-US" sz="4000" b="1" dirty="0"/>
              <a:t>Bulgaria</a:t>
            </a:r>
            <a:r>
              <a:rPr lang="en-US" sz="4000" dirty="0"/>
              <a:t> (1878-1908):</a:t>
            </a:r>
          </a:p>
          <a:p>
            <a:pPr marL="571500" indent="-571500">
              <a:buFont typeface="Wingdings" panose="05000000000000000000" pitchFamily="2" charset="2"/>
              <a:buChar char="Ø"/>
            </a:pPr>
            <a:r>
              <a:rPr lang="en-US" sz="4000" dirty="0"/>
              <a:t>(ethno)</a:t>
            </a:r>
            <a:r>
              <a:rPr lang="en-US" sz="4000" b="1" dirty="0"/>
              <a:t>religious homogeneity</a:t>
            </a:r>
            <a:r>
              <a:rPr lang="en-US" sz="4000" dirty="0"/>
              <a:t> = discrimination &amp; expulsions of ‘non-believers’: Jews, Muslims</a:t>
            </a:r>
          </a:p>
          <a:p>
            <a:pPr marL="571500" indent="-571500">
              <a:buFont typeface="Arial" panose="020B0604020202020204" pitchFamily="34" charset="0"/>
              <a:buChar char="•"/>
            </a:pPr>
            <a:r>
              <a:rPr lang="en-US" sz="4000" b="1" dirty="0"/>
              <a:t>Model &gt; </a:t>
            </a:r>
            <a:r>
              <a:rPr lang="en-US" sz="4000" u="dbl" dirty="0"/>
              <a:t>from Ottoman millets </a:t>
            </a:r>
            <a:r>
              <a:rPr lang="en-US" sz="4000" b="1" dirty="0"/>
              <a:t>to Russia</a:t>
            </a:r>
            <a:r>
              <a:rPr lang="en-US" sz="4000" dirty="0"/>
              <a:t>: Jewish </a:t>
            </a:r>
            <a:r>
              <a:rPr lang="en-US" sz="4000" u="sng" dirty="0"/>
              <a:t>Pale of Settlement</a:t>
            </a:r>
            <a:r>
              <a:rPr lang="en-US" sz="4000" dirty="0"/>
              <a:t> (1794-1915/7), </a:t>
            </a:r>
            <a:r>
              <a:rPr lang="en-US" sz="4000" u="sng" dirty="0"/>
              <a:t>Circassian Genocide</a:t>
            </a:r>
            <a:r>
              <a:rPr lang="en-US" sz="4000" dirty="0"/>
              <a:t> (1864)</a:t>
            </a:r>
          </a:p>
        </p:txBody>
      </p:sp>
    </p:spTree>
    <p:extLst>
      <p:ext uri="{BB962C8B-B14F-4D97-AF65-F5344CB8AC3E}">
        <p14:creationId xmlns:p14="http://schemas.microsoft.com/office/powerpoint/2010/main" val="27207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49" y="-244475"/>
            <a:ext cx="10515600" cy="1325563"/>
          </a:xfrm>
        </p:spPr>
        <p:txBody>
          <a:bodyPr/>
          <a:lstStyle/>
          <a:p>
            <a:pPr algn="ctr"/>
            <a:r>
              <a:rPr lang="en-US" dirty="0"/>
              <a:t>Balkans: Religious &amp; Lgsc Homogeneity (1)</a:t>
            </a:r>
          </a:p>
        </p:txBody>
      </p:sp>
      <p:sp>
        <p:nvSpPr>
          <p:cNvPr id="3" name="TextBox 2"/>
          <p:cNvSpPr txBox="1"/>
          <p:nvPr/>
        </p:nvSpPr>
        <p:spPr>
          <a:xfrm>
            <a:off x="329513" y="930876"/>
            <a:ext cx="11467071" cy="5632311"/>
          </a:xfrm>
          <a:prstGeom prst="rect">
            <a:avLst/>
          </a:prstGeom>
          <a:noFill/>
        </p:spPr>
        <p:txBody>
          <a:bodyPr wrap="square" rtlCol="0">
            <a:spAutoFit/>
          </a:bodyPr>
          <a:lstStyle/>
          <a:p>
            <a:pPr marL="571500" indent="-571500">
              <a:buFont typeface="Arial" panose="020B0604020202020204" pitchFamily="34" charset="0"/>
              <a:buChar char="•"/>
            </a:pPr>
            <a:r>
              <a:rPr lang="en-US" sz="4000" dirty="0"/>
              <a:t>Initially </a:t>
            </a:r>
            <a:r>
              <a:rPr lang="en-US" sz="4000" b="1" dirty="0"/>
              <a:t>language </a:t>
            </a:r>
            <a:r>
              <a:rPr lang="en-US" sz="4000" b="1" i="1" dirty="0"/>
              <a:t>not</a:t>
            </a:r>
            <a:r>
              <a:rPr lang="en-US" sz="4000" b="1" dirty="0"/>
              <a:t> important</a:t>
            </a:r>
            <a:r>
              <a:rPr lang="en-US" sz="4000" dirty="0"/>
              <a:t>:</a:t>
            </a:r>
          </a:p>
          <a:p>
            <a:pPr marL="285750" indent="-285750">
              <a:buFont typeface="Wingdings" panose="05000000000000000000" pitchFamily="2" charset="2"/>
              <a:buChar char="Ø"/>
            </a:pPr>
            <a:r>
              <a:rPr lang="en-US" sz="4000" dirty="0"/>
              <a:t>(Vernacular, standard) </a:t>
            </a:r>
            <a:r>
              <a:rPr lang="en-US" sz="4000" b="1" dirty="0"/>
              <a:t>Serbian banned </a:t>
            </a:r>
            <a:r>
              <a:rPr lang="en-US" sz="4000" dirty="0"/>
              <a:t>in </a:t>
            </a:r>
            <a:r>
              <a:rPr lang="en-US" sz="4000" b="1" dirty="0"/>
              <a:t>Serbia</a:t>
            </a:r>
            <a:r>
              <a:rPr lang="en-US" sz="4000" dirty="0"/>
              <a:t> </a:t>
            </a:r>
            <a:r>
              <a:rPr lang="en-US" sz="4000" u="sng" dirty="0"/>
              <a:t>until 1868</a:t>
            </a:r>
            <a:r>
              <a:rPr lang="en-US" sz="4000" dirty="0"/>
              <a:t>: </a:t>
            </a:r>
            <a:r>
              <a:rPr lang="en-US" sz="4000" b="1" dirty="0"/>
              <a:t>official</a:t>
            </a:r>
            <a:r>
              <a:rPr lang="en-US" sz="4000" dirty="0"/>
              <a:t> state &amp; </a:t>
            </a:r>
            <a:r>
              <a:rPr lang="en-US" sz="4000" u="sng" dirty="0"/>
              <a:t>church</a:t>
            </a:r>
            <a:r>
              <a:rPr lang="en-US" sz="4000" dirty="0"/>
              <a:t> </a:t>
            </a:r>
            <a:r>
              <a:rPr lang="en-US" sz="4000" dirty="0" err="1"/>
              <a:t>lg</a:t>
            </a:r>
            <a:r>
              <a:rPr lang="en-US" sz="4000" dirty="0"/>
              <a:t>: </a:t>
            </a:r>
            <a:r>
              <a:rPr lang="en-US" sz="4000" b="1" dirty="0" err="1"/>
              <a:t>Slavenoserbian</a:t>
            </a:r>
            <a:r>
              <a:rPr lang="en-US" sz="4000" dirty="0"/>
              <a:t> (Church Slavonic + Serbian)</a:t>
            </a:r>
          </a:p>
          <a:p>
            <a:pPr marL="285750" indent="-285750">
              <a:buFont typeface="Wingdings" panose="05000000000000000000" pitchFamily="2" charset="2"/>
              <a:buChar char="Ø"/>
            </a:pPr>
            <a:r>
              <a:rPr lang="en-US" sz="4000" b="1" dirty="0"/>
              <a:t>Greece</a:t>
            </a:r>
            <a:r>
              <a:rPr lang="en-US" sz="4000" dirty="0"/>
              <a:t>: (vernacular, standard) </a:t>
            </a:r>
            <a:r>
              <a:rPr lang="en-US" sz="4000" b="1" dirty="0"/>
              <a:t>Greek</a:t>
            </a:r>
            <a:r>
              <a:rPr lang="en-US" sz="4000" dirty="0"/>
              <a:t> (Demotic) </a:t>
            </a:r>
            <a:r>
              <a:rPr lang="en-US" sz="4000" b="1" dirty="0"/>
              <a:t>banned</a:t>
            </a:r>
            <a:r>
              <a:rPr lang="en-US" sz="4000" dirty="0"/>
              <a:t> until 1976: </a:t>
            </a:r>
            <a:r>
              <a:rPr lang="en-US" sz="4000" b="1" dirty="0">
                <a:solidFill>
                  <a:prstClr val="black"/>
                </a:solidFill>
              </a:rPr>
              <a:t>official</a:t>
            </a:r>
            <a:r>
              <a:rPr lang="en-US" sz="4000" dirty="0">
                <a:solidFill>
                  <a:prstClr val="black"/>
                </a:solidFill>
              </a:rPr>
              <a:t> state &amp; </a:t>
            </a:r>
            <a:r>
              <a:rPr lang="en-US" sz="4000" u="sng" dirty="0">
                <a:solidFill>
                  <a:prstClr val="black"/>
                </a:solidFill>
              </a:rPr>
              <a:t>church</a:t>
            </a:r>
            <a:r>
              <a:rPr lang="en-US" sz="4000" dirty="0">
                <a:solidFill>
                  <a:prstClr val="black"/>
                </a:solidFill>
              </a:rPr>
              <a:t> </a:t>
            </a:r>
            <a:r>
              <a:rPr lang="en-US" sz="4000" dirty="0" err="1">
                <a:solidFill>
                  <a:prstClr val="black"/>
                </a:solidFill>
              </a:rPr>
              <a:t>lg</a:t>
            </a:r>
            <a:r>
              <a:rPr lang="en-US" sz="4000" dirty="0">
                <a:solidFill>
                  <a:prstClr val="black"/>
                </a:solidFill>
              </a:rPr>
              <a:t>: </a:t>
            </a:r>
            <a:r>
              <a:rPr lang="en-US" sz="4000" b="1" dirty="0" err="1">
                <a:solidFill>
                  <a:prstClr val="black"/>
                </a:solidFill>
              </a:rPr>
              <a:t>Katherovousa</a:t>
            </a:r>
            <a:r>
              <a:rPr lang="en-US" sz="4000" dirty="0">
                <a:solidFill>
                  <a:prstClr val="black"/>
                </a:solidFill>
              </a:rPr>
              <a:t> (New Testament Greek + Demotic)</a:t>
            </a:r>
          </a:p>
          <a:p>
            <a:pPr marL="285750" indent="-285750">
              <a:buFont typeface="Arial" panose="020B0604020202020204" pitchFamily="34" charset="0"/>
              <a:buChar char="•"/>
            </a:pPr>
            <a:r>
              <a:rPr lang="en-US" sz="4000" b="1" dirty="0">
                <a:solidFill>
                  <a:prstClr val="black"/>
                </a:solidFill>
              </a:rPr>
              <a:t>Model</a:t>
            </a:r>
            <a:r>
              <a:rPr lang="en-US" sz="4000" dirty="0">
                <a:solidFill>
                  <a:prstClr val="black"/>
                </a:solidFill>
              </a:rPr>
              <a:t> &gt; </a:t>
            </a:r>
            <a:r>
              <a:rPr lang="en-US" sz="4000" b="1" dirty="0">
                <a:solidFill>
                  <a:prstClr val="black"/>
                </a:solidFill>
              </a:rPr>
              <a:t>Russia</a:t>
            </a:r>
            <a:r>
              <a:rPr lang="en-US" sz="4000" dirty="0">
                <a:solidFill>
                  <a:prstClr val="black"/>
                </a:solidFill>
              </a:rPr>
              <a:t>: The </a:t>
            </a:r>
            <a:r>
              <a:rPr lang="en-US" sz="4000" b="1" dirty="0">
                <a:solidFill>
                  <a:prstClr val="black"/>
                </a:solidFill>
              </a:rPr>
              <a:t>Russian </a:t>
            </a:r>
            <a:r>
              <a:rPr lang="en-US" sz="4000" b="1" dirty="0" err="1">
                <a:solidFill>
                  <a:prstClr val="black"/>
                </a:solidFill>
              </a:rPr>
              <a:t>lg</a:t>
            </a:r>
            <a:r>
              <a:rPr lang="en-US" sz="4000" b="1" dirty="0">
                <a:solidFill>
                  <a:prstClr val="black"/>
                </a:solidFill>
              </a:rPr>
              <a:t> = Church Slavonic + </a:t>
            </a:r>
            <a:r>
              <a:rPr lang="en-US" sz="4000" b="1" dirty="0" err="1">
                <a:solidFill>
                  <a:prstClr val="black"/>
                </a:solidFill>
              </a:rPr>
              <a:t>Muscovian</a:t>
            </a:r>
            <a:r>
              <a:rPr lang="en-US" sz="4000" b="1" dirty="0">
                <a:solidFill>
                  <a:prstClr val="black"/>
                </a:solidFill>
              </a:rPr>
              <a:t> </a:t>
            </a:r>
            <a:r>
              <a:rPr lang="en-US" sz="4000" dirty="0">
                <a:solidFill>
                  <a:prstClr val="black"/>
                </a:solidFill>
              </a:rPr>
              <a:t>(dialect of Moscow)</a:t>
            </a:r>
          </a:p>
        </p:txBody>
      </p:sp>
    </p:spTree>
    <p:extLst>
      <p:ext uri="{BB962C8B-B14F-4D97-AF65-F5344CB8AC3E}">
        <p14:creationId xmlns:p14="http://schemas.microsoft.com/office/powerpoint/2010/main" val="2881716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390" y="0"/>
            <a:ext cx="10515600" cy="1325563"/>
          </a:xfrm>
        </p:spPr>
        <p:txBody>
          <a:bodyPr/>
          <a:lstStyle/>
          <a:p>
            <a:pPr algn="ctr"/>
            <a:r>
              <a:rPr lang="en-US" dirty="0">
                <a:solidFill>
                  <a:prstClr val="black"/>
                </a:solidFill>
              </a:rPr>
              <a:t>Balkans: Religious &amp; Lgsc Homogeneity (2)</a:t>
            </a:r>
            <a:endParaRPr lang="en-US" dirty="0"/>
          </a:p>
        </p:txBody>
      </p:sp>
      <p:sp>
        <p:nvSpPr>
          <p:cNvPr id="3" name="TextBox 2"/>
          <p:cNvSpPr txBox="1"/>
          <p:nvPr/>
        </p:nvSpPr>
        <p:spPr>
          <a:xfrm>
            <a:off x="420130" y="1591835"/>
            <a:ext cx="11261124" cy="4154984"/>
          </a:xfrm>
          <a:prstGeom prst="rect">
            <a:avLst/>
          </a:prstGeom>
          <a:noFill/>
        </p:spPr>
        <p:txBody>
          <a:bodyPr wrap="square" rtlCol="0">
            <a:spAutoFit/>
          </a:bodyPr>
          <a:lstStyle/>
          <a:p>
            <a:pPr marL="285750" lvl="0" indent="-285750">
              <a:buFont typeface="Arial" panose="020B0604020202020204" pitchFamily="34" charset="0"/>
              <a:buChar char="•"/>
            </a:pPr>
            <a:r>
              <a:rPr lang="en-US" sz="4400" b="1" dirty="0">
                <a:solidFill>
                  <a:prstClr val="black"/>
                </a:solidFill>
              </a:rPr>
              <a:t>First genuine </a:t>
            </a:r>
            <a:r>
              <a:rPr lang="en-US" sz="4400" b="1" dirty="0" err="1">
                <a:solidFill>
                  <a:prstClr val="black"/>
                </a:solidFill>
              </a:rPr>
              <a:t>ethnlgsc</a:t>
            </a:r>
            <a:r>
              <a:rPr lang="en-US" sz="4400" b="1" dirty="0">
                <a:solidFill>
                  <a:prstClr val="black"/>
                </a:solidFill>
              </a:rPr>
              <a:t> nation-state in the Balkans </a:t>
            </a:r>
            <a:r>
              <a:rPr lang="en-US" sz="4400" dirty="0">
                <a:solidFill>
                  <a:prstClr val="black"/>
                </a:solidFill>
              </a:rPr>
              <a:t>&gt; </a:t>
            </a:r>
            <a:r>
              <a:rPr lang="en-US" sz="4400" b="1" dirty="0">
                <a:solidFill>
                  <a:prstClr val="black"/>
                </a:solidFill>
              </a:rPr>
              <a:t>Albania</a:t>
            </a:r>
            <a:r>
              <a:rPr lang="en-US" sz="4400" dirty="0">
                <a:solidFill>
                  <a:prstClr val="black"/>
                </a:solidFill>
              </a:rPr>
              <a:t>:</a:t>
            </a:r>
          </a:p>
          <a:p>
            <a:pPr marL="285750" lvl="0" indent="-285750">
              <a:buFont typeface="Wingdings" panose="05000000000000000000" pitchFamily="2" charset="2"/>
              <a:buChar char="Ø"/>
            </a:pPr>
            <a:r>
              <a:rPr lang="en-US" sz="4400" b="1" dirty="0">
                <a:solidFill>
                  <a:prstClr val="black"/>
                </a:solidFill>
              </a:rPr>
              <a:t>Ethnolinguistically </a:t>
            </a:r>
            <a:r>
              <a:rPr lang="en-US" sz="4400" b="1" u="sng" dirty="0">
                <a:solidFill>
                  <a:prstClr val="black"/>
                </a:solidFill>
              </a:rPr>
              <a:t>homogenous</a:t>
            </a:r>
            <a:r>
              <a:rPr lang="en-US" sz="4400" b="1" dirty="0">
                <a:solidFill>
                  <a:prstClr val="black"/>
                </a:solidFill>
              </a:rPr>
              <a:t> </a:t>
            </a:r>
            <a:r>
              <a:rPr lang="en-US" sz="4400" dirty="0">
                <a:solidFill>
                  <a:prstClr val="black"/>
                </a:solidFill>
              </a:rPr>
              <a:t>&gt; Albanian-speakers</a:t>
            </a:r>
          </a:p>
          <a:p>
            <a:pPr marL="285750" lvl="0" indent="-285750">
              <a:buFont typeface="Wingdings" panose="05000000000000000000" pitchFamily="2" charset="2"/>
              <a:buChar char="Ø"/>
            </a:pPr>
            <a:r>
              <a:rPr lang="en-US" sz="4400" b="1" dirty="0">
                <a:solidFill>
                  <a:prstClr val="black"/>
                </a:solidFill>
              </a:rPr>
              <a:t>Religiously </a:t>
            </a:r>
            <a:r>
              <a:rPr lang="en-US" sz="4400" b="1" u="sng" dirty="0">
                <a:solidFill>
                  <a:prstClr val="black"/>
                </a:solidFill>
              </a:rPr>
              <a:t>heterogeneous</a:t>
            </a:r>
            <a:r>
              <a:rPr lang="en-US" sz="4400" b="1" dirty="0">
                <a:solidFill>
                  <a:prstClr val="black"/>
                </a:solidFill>
              </a:rPr>
              <a:t> </a:t>
            </a:r>
            <a:r>
              <a:rPr lang="en-US" sz="4400" dirty="0">
                <a:solidFill>
                  <a:prstClr val="black"/>
                </a:solidFill>
              </a:rPr>
              <a:t>&gt; Catholics, Muslims, Orthodox Christians</a:t>
            </a:r>
          </a:p>
        </p:txBody>
      </p:sp>
    </p:spTree>
    <p:extLst>
      <p:ext uri="{BB962C8B-B14F-4D97-AF65-F5344CB8AC3E}">
        <p14:creationId xmlns:p14="http://schemas.microsoft.com/office/powerpoint/2010/main" val="380838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005" y="0"/>
            <a:ext cx="10515600" cy="1325563"/>
          </a:xfrm>
        </p:spPr>
        <p:txBody>
          <a:bodyPr/>
          <a:lstStyle/>
          <a:p>
            <a:pPr algn="ctr"/>
            <a:r>
              <a:rPr lang="en-US" dirty="0">
                <a:solidFill>
                  <a:prstClr val="black"/>
                </a:solidFill>
              </a:rPr>
              <a:t>Balkans: Religious &amp; Lgsc Homogeneity (3)</a:t>
            </a:r>
            <a:endParaRPr lang="en-US" dirty="0"/>
          </a:p>
        </p:txBody>
      </p:sp>
      <p:sp>
        <p:nvSpPr>
          <p:cNvPr id="3" name="TextBox 2"/>
          <p:cNvSpPr txBox="1"/>
          <p:nvPr/>
        </p:nvSpPr>
        <p:spPr>
          <a:xfrm>
            <a:off x="551935" y="1254082"/>
            <a:ext cx="11467071" cy="5878532"/>
          </a:xfrm>
          <a:prstGeom prst="rect">
            <a:avLst/>
          </a:prstGeom>
          <a:noFill/>
        </p:spPr>
        <p:txBody>
          <a:bodyPr wrap="square" rtlCol="0">
            <a:spAutoFit/>
          </a:bodyPr>
          <a:lstStyle/>
          <a:p>
            <a:pPr marL="571500" lvl="0" indent="-571500">
              <a:buFont typeface="Arial" panose="020B0604020202020204" pitchFamily="34" charset="0"/>
              <a:buChar char="•"/>
            </a:pPr>
            <a:r>
              <a:rPr lang="en-US" sz="4200" b="1" dirty="0">
                <a:solidFill>
                  <a:prstClr val="black"/>
                </a:solidFill>
              </a:rPr>
              <a:t>Turkey</a:t>
            </a:r>
            <a:r>
              <a:rPr lang="en-US" sz="4200" dirty="0">
                <a:solidFill>
                  <a:prstClr val="black"/>
                </a:solidFill>
              </a:rPr>
              <a:t>: </a:t>
            </a:r>
            <a:r>
              <a:rPr lang="en-US" sz="4200" b="1" dirty="0">
                <a:solidFill>
                  <a:prstClr val="black"/>
                </a:solidFill>
              </a:rPr>
              <a:t>language over religion</a:t>
            </a:r>
          </a:p>
          <a:p>
            <a:pPr marL="571500" lvl="0" indent="-571500">
              <a:buFont typeface="Wingdings" panose="05000000000000000000" pitchFamily="2" charset="2"/>
              <a:buChar char="Ø"/>
            </a:pPr>
            <a:r>
              <a:rPr lang="en-US" sz="4200" b="1" dirty="0">
                <a:solidFill>
                  <a:prstClr val="black"/>
                </a:solidFill>
              </a:rPr>
              <a:t>Turkish nation = Turkish-speaking Muslims</a:t>
            </a:r>
          </a:p>
          <a:p>
            <a:pPr marL="571500" lvl="0" indent="-571500">
              <a:buFont typeface="Wingdings" panose="05000000000000000000" pitchFamily="2" charset="2"/>
              <a:buChar char="Ø"/>
            </a:pPr>
            <a:r>
              <a:rPr lang="en-US" sz="4200" b="1" u="sng" dirty="0">
                <a:solidFill>
                  <a:prstClr val="black"/>
                </a:solidFill>
              </a:rPr>
              <a:t>but</a:t>
            </a:r>
            <a:r>
              <a:rPr lang="en-US" sz="4200" b="1" dirty="0">
                <a:solidFill>
                  <a:prstClr val="black"/>
                </a:solidFill>
              </a:rPr>
              <a:t> expulsions </a:t>
            </a:r>
            <a:r>
              <a:rPr lang="en-US" sz="4200" dirty="0">
                <a:solidFill>
                  <a:prstClr val="black"/>
                </a:solidFill>
              </a:rPr>
              <a:t>of </a:t>
            </a:r>
            <a:r>
              <a:rPr lang="en-US" sz="4200" i="1" u="sng" dirty="0">
                <a:solidFill>
                  <a:prstClr val="black"/>
                </a:solidFill>
              </a:rPr>
              <a:t>non</a:t>
            </a:r>
            <a:r>
              <a:rPr lang="en-US" sz="4200" u="sng" dirty="0">
                <a:solidFill>
                  <a:prstClr val="black"/>
                </a:solidFill>
              </a:rPr>
              <a:t>-Muslims</a:t>
            </a:r>
          </a:p>
          <a:p>
            <a:pPr marL="571500" lvl="0" indent="-571500">
              <a:buFont typeface="Wingdings" panose="05000000000000000000" pitchFamily="2" charset="2"/>
              <a:buChar char="Ø"/>
            </a:pPr>
            <a:r>
              <a:rPr lang="en-US" sz="4200" dirty="0">
                <a:solidFill>
                  <a:prstClr val="black"/>
                </a:solidFill>
              </a:rPr>
              <a:t>&amp; </a:t>
            </a:r>
            <a:r>
              <a:rPr lang="en-US" sz="4200" b="1" dirty="0">
                <a:solidFill>
                  <a:prstClr val="black"/>
                </a:solidFill>
              </a:rPr>
              <a:t>forced assimilation </a:t>
            </a:r>
            <a:r>
              <a:rPr lang="en-US" sz="4200" dirty="0">
                <a:solidFill>
                  <a:prstClr val="black"/>
                </a:solidFill>
              </a:rPr>
              <a:t>of </a:t>
            </a:r>
            <a:r>
              <a:rPr lang="en-US" sz="4200" i="1" u="sng" dirty="0">
                <a:solidFill>
                  <a:prstClr val="black"/>
                </a:solidFill>
              </a:rPr>
              <a:t>non</a:t>
            </a:r>
            <a:r>
              <a:rPr lang="en-US" sz="4200" u="sng" dirty="0">
                <a:solidFill>
                  <a:prstClr val="black"/>
                </a:solidFill>
              </a:rPr>
              <a:t>-Turkish-speaking Muslims</a:t>
            </a:r>
          </a:p>
          <a:p>
            <a:pPr marL="571500" lvl="0" indent="-571500">
              <a:buFont typeface="Wingdings" panose="05000000000000000000" pitchFamily="2" charset="2"/>
              <a:buChar char="Ø"/>
            </a:pPr>
            <a:r>
              <a:rPr lang="en-US" sz="4200" dirty="0">
                <a:solidFill>
                  <a:prstClr val="black"/>
                </a:solidFill>
              </a:rPr>
              <a:t>However,</a:t>
            </a:r>
            <a:r>
              <a:rPr lang="en-US" sz="4200" b="1" dirty="0">
                <a:solidFill>
                  <a:prstClr val="black"/>
                </a:solidFill>
              </a:rPr>
              <a:t> giving up on ‘Arabia’ </a:t>
            </a:r>
            <a:r>
              <a:rPr lang="en-US" sz="4200" dirty="0">
                <a:solidFill>
                  <a:prstClr val="black"/>
                </a:solidFill>
              </a:rPr>
              <a:t>(</a:t>
            </a:r>
            <a:r>
              <a:rPr lang="en-US" sz="4200" u="sng" dirty="0">
                <a:solidFill>
                  <a:prstClr val="black"/>
                </a:solidFill>
              </a:rPr>
              <a:t>Arabic-speaking Muslims</a:t>
            </a:r>
            <a:r>
              <a:rPr lang="en-US" sz="4200" dirty="0">
                <a:solidFill>
                  <a:prstClr val="black"/>
                </a:solidFill>
              </a:rPr>
              <a:t>), incl. </a:t>
            </a:r>
            <a:r>
              <a:rPr lang="en-US" sz="4200" u="sng" dirty="0">
                <a:solidFill>
                  <a:prstClr val="black"/>
                </a:solidFill>
              </a:rPr>
              <a:t>Makkah</a:t>
            </a:r>
            <a:r>
              <a:rPr lang="en-US" sz="4200" dirty="0">
                <a:solidFill>
                  <a:prstClr val="black"/>
                </a:solidFill>
              </a:rPr>
              <a:t> (</a:t>
            </a:r>
            <a:r>
              <a:rPr lang="en-US" sz="4200" u="sng" dirty="0">
                <a:solidFill>
                  <a:prstClr val="black"/>
                </a:solidFill>
              </a:rPr>
              <a:t>as if Italy gave up on Rome</a:t>
            </a:r>
            <a:r>
              <a:rPr lang="en-US" sz="4200" dirty="0">
                <a:solidFill>
                  <a:prstClr val="black"/>
                </a:solidFill>
              </a:rPr>
              <a:t>)</a:t>
            </a:r>
          </a:p>
          <a:p>
            <a:pPr marL="571500" lvl="0" indent="-571500">
              <a:buFont typeface="Wingdings" panose="05000000000000000000" pitchFamily="2" charset="2"/>
              <a:buChar char="Ø"/>
            </a:pPr>
            <a:endParaRPr lang="en-US" sz="4000" dirty="0">
              <a:solidFill>
                <a:prstClr val="black"/>
              </a:solidFill>
            </a:endParaRPr>
          </a:p>
        </p:txBody>
      </p:sp>
    </p:spTree>
    <p:extLst>
      <p:ext uri="{BB962C8B-B14F-4D97-AF65-F5344CB8AC3E}">
        <p14:creationId xmlns:p14="http://schemas.microsoft.com/office/powerpoint/2010/main" val="3406355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059" y="-203286"/>
            <a:ext cx="10515600" cy="1325563"/>
          </a:xfrm>
        </p:spPr>
        <p:txBody>
          <a:bodyPr/>
          <a:lstStyle/>
          <a:p>
            <a:pPr algn="ctr"/>
            <a:r>
              <a:rPr lang="en-US" dirty="0">
                <a:solidFill>
                  <a:prstClr val="black"/>
                </a:solidFill>
              </a:rPr>
              <a:t>Balkans: Religious &amp; Lgsc Homogeneity (4)</a:t>
            </a:r>
            <a:endParaRPr lang="en-US" dirty="0"/>
          </a:p>
        </p:txBody>
      </p:sp>
      <p:sp>
        <p:nvSpPr>
          <p:cNvPr id="3" name="TextBox 2"/>
          <p:cNvSpPr txBox="1"/>
          <p:nvPr/>
        </p:nvSpPr>
        <p:spPr>
          <a:xfrm>
            <a:off x="329513" y="1046205"/>
            <a:ext cx="11730681" cy="5262979"/>
          </a:xfrm>
          <a:prstGeom prst="rect">
            <a:avLst/>
          </a:prstGeom>
          <a:noFill/>
        </p:spPr>
        <p:txBody>
          <a:bodyPr wrap="square" rtlCol="0">
            <a:spAutoFit/>
          </a:bodyPr>
          <a:lstStyle/>
          <a:p>
            <a:pPr marL="285750" indent="-285750">
              <a:buFont typeface="Arial" panose="020B0604020202020204" pitchFamily="34" charset="0"/>
              <a:buChar char="•"/>
            </a:pPr>
            <a:r>
              <a:rPr lang="en-US" sz="4200" b="1" dirty="0"/>
              <a:t>20</a:t>
            </a:r>
            <a:r>
              <a:rPr lang="en-US" sz="4200" b="1" baseline="30000" dirty="0"/>
              <a:t>th</a:t>
            </a:r>
            <a:r>
              <a:rPr lang="en-US" sz="4200" b="1" dirty="0"/>
              <a:t> c</a:t>
            </a:r>
            <a:r>
              <a:rPr lang="en-US" sz="4200" dirty="0"/>
              <a:t>: </a:t>
            </a:r>
            <a:r>
              <a:rPr lang="en-US" sz="4200" b="1" dirty="0"/>
              <a:t>giving precedence to language over religion</a:t>
            </a:r>
            <a:r>
              <a:rPr lang="en-US" sz="4200" dirty="0"/>
              <a:t>, esp. during and after the communist period</a:t>
            </a:r>
          </a:p>
          <a:p>
            <a:pPr marL="285750" indent="-285750">
              <a:buFont typeface="Wingdings" panose="05000000000000000000" pitchFamily="2" charset="2"/>
              <a:buChar char="Ø"/>
            </a:pPr>
            <a:r>
              <a:rPr lang="en-US" sz="4200" dirty="0"/>
              <a:t>C 1900: stable standards and state-wide use of </a:t>
            </a:r>
            <a:r>
              <a:rPr lang="en-US" sz="4200" b="1" dirty="0"/>
              <a:t>vernacular Bulgarian and Serbian</a:t>
            </a:r>
            <a:r>
              <a:rPr lang="en-US" sz="4200" dirty="0"/>
              <a:t> as </a:t>
            </a:r>
            <a:r>
              <a:rPr lang="en-US" sz="4200" u="sng" dirty="0" err="1"/>
              <a:t>nat’l</a:t>
            </a:r>
            <a:r>
              <a:rPr lang="en-US" sz="4200" u="sng" dirty="0"/>
              <a:t> languages in Bulgaria &amp; Serbia</a:t>
            </a:r>
            <a:r>
              <a:rPr lang="en-US" sz="4200" dirty="0"/>
              <a:t>, respectively</a:t>
            </a:r>
          </a:p>
          <a:p>
            <a:pPr marL="285750" indent="-285750">
              <a:buFont typeface="Wingdings" panose="05000000000000000000" pitchFamily="2" charset="2"/>
              <a:buChar char="Ø"/>
            </a:pPr>
            <a:r>
              <a:rPr lang="en-US" sz="4200" u="sng" dirty="0"/>
              <a:t>Polyconfessional</a:t>
            </a:r>
            <a:r>
              <a:rPr lang="en-US" sz="4200" dirty="0"/>
              <a:t> </a:t>
            </a:r>
            <a:r>
              <a:rPr lang="en-US" sz="4200" b="1" dirty="0" err="1"/>
              <a:t>Kdm</a:t>
            </a:r>
            <a:r>
              <a:rPr lang="en-US" sz="4200" b="1" dirty="0"/>
              <a:t> of Serbs, Croats &amp; Slovenes </a:t>
            </a:r>
            <a:r>
              <a:rPr lang="en-US" sz="4200" dirty="0"/>
              <a:t>(Yugoslavia) = </a:t>
            </a:r>
            <a:r>
              <a:rPr lang="en-US" sz="4200" b="1" dirty="0"/>
              <a:t>Serbocroatoslovenian</a:t>
            </a:r>
            <a:r>
              <a:rPr lang="en-US" sz="4200" dirty="0"/>
              <a:t> (‘Yugoslav’) language</a:t>
            </a:r>
          </a:p>
        </p:txBody>
      </p:sp>
    </p:spTree>
    <p:extLst>
      <p:ext uri="{BB962C8B-B14F-4D97-AF65-F5344CB8AC3E}">
        <p14:creationId xmlns:p14="http://schemas.microsoft.com/office/powerpoint/2010/main" val="58830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Balkans: Religious &amp; </a:t>
            </a:r>
            <a:r>
              <a:rPr lang="en-US" dirty="0" err="1">
                <a:solidFill>
                  <a:prstClr val="black"/>
                </a:solidFill>
              </a:rPr>
              <a:t>Lgsc</a:t>
            </a:r>
            <a:r>
              <a:rPr lang="en-US" dirty="0">
                <a:solidFill>
                  <a:prstClr val="black"/>
                </a:solidFill>
              </a:rPr>
              <a:t> Homogeneity (5)</a:t>
            </a:r>
            <a:endParaRPr lang="en-US" dirty="0"/>
          </a:p>
        </p:txBody>
      </p:sp>
      <p:sp>
        <p:nvSpPr>
          <p:cNvPr id="3" name="TextBox 2"/>
          <p:cNvSpPr txBox="1"/>
          <p:nvPr/>
        </p:nvSpPr>
        <p:spPr>
          <a:xfrm>
            <a:off x="395416" y="1622854"/>
            <a:ext cx="11294076" cy="4832092"/>
          </a:xfrm>
          <a:prstGeom prst="rect">
            <a:avLst/>
          </a:prstGeom>
          <a:noFill/>
        </p:spPr>
        <p:txBody>
          <a:bodyPr wrap="square" rtlCol="0">
            <a:spAutoFit/>
          </a:bodyPr>
          <a:lstStyle/>
          <a:p>
            <a:pPr marL="285750" lvl="0" indent="-285750">
              <a:buFont typeface="Wingdings" panose="05000000000000000000" pitchFamily="2" charset="2"/>
              <a:buChar char="Ø"/>
            </a:pPr>
            <a:r>
              <a:rPr lang="en-US" sz="4400" dirty="0">
                <a:solidFill>
                  <a:prstClr val="black"/>
                </a:solidFill>
              </a:rPr>
              <a:t>1990s: </a:t>
            </a:r>
            <a:r>
              <a:rPr lang="en-US" sz="4400" b="1" dirty="0">
                <a:solidFill>
                  <a:prstClr val="black"/>
                </a:solidFill>
              </a:rPr>
              <a:t>breakup of Yugoslavia </a:t>
            </a:r>
            <a:r>
              <a:rPr lang="en-US" sz="4400" dirty="0">
                <a:solidFill>
                  <a:prstClr val="black"/>
                </a:solidFill>
              </a:rPr>
              <a:t>= </a:t>
            </a:r>
            <a:r>
              <a:rPr lang="en-US" sz="4400" b="1" dirty="0">
                <a:solidFill>
                  <a:prstClr val="black"/>
                </a:solidFill>
              </a:rPr>
              <a:t>breakup of Serbo-Croatian</a:t>
            </a:r>
          </a:p>
          <a:p>
            <a:pPr marL="285750" lvl="0" indent="-285750">
              <a:buFont typeface="Arial" panose="020B0604020202020204" pitchFamily="34" charset="0"/>
              <a:buChar char="•"/>
            </a:pPr>
            <a:r>
              <a:rPr lang="en-US" sz="4400" b="1" dirty="0">
                <a:solidFill>
                  <a:prstClr val="black"/>
                </a:solidFill>
              </a:rPr>
              <a:t>Religion still trumps language in Greece</a:t>
            </a:r>
            <a:r>
              <a:rPr lang="en-US" sz="4400" dirty="0">
                <a:solidFill>
                  <a:prstClr val="black"/>
                </a:solidFill>
              </a:rPr>
              <a:t>:</a:t>
            </a:r>
          </a:p>
          <a:p>
            <a:pPr marL="285750" lvl="0" indent="-285750">
              <a:buFont typeface="Wingdings" panose="05000000000000000000" pitchFamily="2" charset="2"/>
              <a:buChar char="Ø"/>
            </a:pPr>
            <a:r>
              <a:rPr lang="en-US" sz="4400" dirty="0">
                <a:solidFill>
                  <a:prstClr val="black"/>
                </a:solidFill>
              </a:rPr>
              <a:t>1976: </a:t>
            </a:r>
            <a:r>
              <a:rPr lang="en-US" sz="4400" u="sng" dirty="0">
                <a:solidFill>
                  <a:prstClr val="black"/>
                </a:solidFill>
              </a:rPr>
              <a:t>Demotic (vernacular) Greek</a:t>
            </a:r>
          </a:p>
          <a:p>
            <a:pPr marL="285750" lvl="0" indent="-285750">
              <a:buFont typeface="Wingdings" panose="05000000000000000000" pitchFamily="2" charset="2"/>
              <a:buChar char="Ø"/>
            </a:pPr>
            <a:r>
              <a:rPr lang="en-US" sz="4400" b="1" i="1" dirty="0">
                <a:solidFill>
                  <a:prstClr val="black"/>
                </a:solidFill>
              </a:rPr>
              <a:t>But</a:t>
            </a:r>
            <a:r>
              <a:rPr lang="en-US" sz="4400" b="1" dirty="0">
                <a:solidFill>
                  <a:prstClr val="black"/>
                </a:solidFill>
              </a:rPr>
              <a:t> only Orthodox Christianity affords access </a:t>
            </a:r>
            <a:r>
              <a:rPr lang="en-US" sz="4400" dirty="0">
                <a:solidFill>
                  <a:prstClr val="black"/>
                </a:solidFill>
              </a:rPr>
              <a:t>to </a:t>
            </a:r>
            <a:r>
              <a:rPr lang="en-US" sz="4400" u="sng" dirty="0">
                <a:solidFill>
                  <a:prstClr val="black"/>
                </a:solidFill>
              </a:rPr>
              <a:t>full-fledged citizenship, state offices &amp; elections</a:t>
            </a:r>
          </a:p>
        </p:txBody>
      </p:sp>
    </p:spTree>
    <p:extLst>
      <p:ext uri="{BB962C8B-B14F-4D97-AF65-F5344CB8AC3E}">
        <p14:creationId xmlns:p14="http://schemas.microsoft.com/office/powerpoint/2010/main" val="69441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633" y="-96194"/>
            <a:ext cx="10515600" cy="1325563"/>
          </a:xfrm>
        </p:spPr>
        <p:txBody>
          <a:bodyPr/>
          <a:lstStyle/>
          <a:p>
            <a:pPr algn="ctr"/>
            <a:r>
              <a:rPr lang="en-US" dirty="0"/>
              <a:t>Political Concept of Purity: Religious Origins 1</a:t>
            </a:r>
          </a:p>
        </p:txBody>
      </p:sp>
      <p:sp>
        <p:nvSpPr>
          <p:cNvPr id="4" name="TextBox 3"/>
          <p:cNvSpPr txBox="1"/>
          <p:nvPr/>
        </p:nvSpPr>
        <p:spPr>
          <a:xfrm>
            <a:off x="461319" y="1153297"/>
            <a:ext cx="11318789" cy="5016758"/>
          </a:xfrm>
          <a:prstGeom prst="rect">
            <a:avLst/>
          </a:prstGeom>
          <a:noFill/>
        </p:spPr>
        <p:txBody>
          <a:bodyPr wrap="square" rtlCol="0">
            <a:spAutoFit/>
          </a:bodyPr>
          <a:lstStyle/>
          <a:p>
            <a:r>
              <a:rPr lang="en-US" sz="4000" dirty="0" err="1"/>
              <a:t>Sp</a:t>
            </a:r>
            <a:r>
              <a:rPr lang="en-US" sz="4000" dirty="0"/>
              <a:t> </a:t>
            </a:r>
            <a:r>
              <a:rPr lang="en-US" sz="4000" b="1" i="1" dirty="0" err="1"/>
              <a:t>Limpieza</a:t>
            </a:r>
            <a:r>
              <a:rPr lang="en-US" sz="4000" b="1" i="1" dirty="0"/>
              <a:t> de </a:t>
            </a:r>
            <a:r>
              <a:rPr lang="en-US" sz="4000" b="1" i="1" dirty="0" err="1"/>
              <a:t>sangre</a:t>
            </a:r>
            <a:r>
              <a:rPr lang="en-US" sz="4000" b="1" i="1" dirty="0"/>
              <a:t> </a:t>
            </a:r>
            <a:r>
              <a:rPr lang="en-US" sz="4000" dirty="0"/>
              <a:t>/ Pt </a:t>
            </a:r>
            <a:r>
              <a:rPr lang="en-US" sz="4000" b="1" i="1" dirty="0" err="1"/>
              <a:t>limpeza</a:t>
            </a:r>
            <a:r>
              <a:rPr lang="en-US" sz="4000" b="1" i="1" dirty="0"/>
              <a:t> de </a:t>
            </a:r>
            <a:r>
              <a:rPr lang="en-US" sz="4000" b="1" i="1" dirty="0" err="1"/>
              <a:t>sangue</a:t>
            </a:r>
            <a:r>
              <a:rPr lang="en-US" sz="4000" dirty="0"/>
              <a:t>, or</a:t>
            </a:r>
            <a:r>
              <a:rPr lang="en-US" sz="4000" b="1" i="1" dirty="0"/>
              <a:t> </a:t>
            </a:r>
            <a:r>
              <a:rPr lang="en-US" sz="4000" dirty="0"/>
              <a:t>‘purity of blood’</a:t>
            </a:r>
          </a:p>
          <a:p>
            <a:r>
              <a:rPr lang="en-US" sz="4000" dirty="0"/>
              <a:t>In </a:t>
            </a:r>
            <a:r>
              <a:rPr lang="en-US" sz="4000" u="sng" dirty="0"/>
              <a:t>Spain/Portugal</a:t>
            </a:r>
            <a:r>
              <a:rPr lang="en-US" sz="4000" dirty="0"/>
              <a:t>, and both countries’ world </a:t>
            </a:r>
            <a:r>
              <a:rPr lang="en-US" sz="4000" u="sng" dirty="0"/>
              <a:t>empires</a:t>
            </a:r>
          </a:p>
          <a:p>
            <a:pPr marL="285750" indent="-285750">
              <a:buFont typeface="Arial" panose="020B0604020202020204" pitchFamily="34" charset="0"/>
              <a:buChar char="•"/>
            </a:pPr>
            <a:r>
              <a:rPr lang="en-US" sz="4000" u="sng" dirty="0"/>
              <a:t>Metaphor </a:t>
            </a:r>
            <a:r>
              <a:rPr lang="en-US" sz="4000" dirty="0"/>
              <a:t>for the political and normative ideal of </a:t>
            </a:r>
            <a:r>
              <a:rPr lang="en-US" sz="4000" b="1" dirty="0"/>
              <a:t>religious homogeneity</a:t>
            </a:r>
            <a:r>
              <a:rPr lang="en-US" sz="4000" dirty="0"/>
              <a:t> in a polity</a:t>
            </a:r>
          </a:p>
          <a:p>
            <a:pPr marL="285750" indent="-285750">
              <a:buFont typeface="Wingdings" panose="05000000000000000000" pitchFamily="2" charset="2"/>
              <a:buChar char="Ø"/>
            </a:pPr>
            <a:r>
              <a:rPr lang="en-US" sz="4000" b="1" dirty="0"/>
              <a:t>Expulsions</a:t>
            </a:r>
            <a:r>
              <a:rPr lang="en-US" sz="4000" dirty="0"/>
              <a:t> of </a:t>
            </a:r>
            <a:r>
              <a:rPr lang="en-US" sz="4000" b="1" dirty="0"/>
              <a:t>Jews and Muslims </a:t>
            </a:r>
            <a:r>
              <a:rPr lang="en-US" sz="4000" dirty="0"/>
              <a:t>from Iberia after 1492</a:t>
            </a:r>
          </a:p>
          <a:p>
            <a:pPr marL="285750" indent="-285750">
              <a:buFont typeface="Wingdings" panose="05000000000000000000" pitchFamily="2" charset="2"/>
              <a:buChar char="Ø"/>
            </a:pPr>
            <a:r>
              <a:rPr lang="en-US" sz="4000" b="1" dirty="0"/>
              <a:t>Repeated expulsions </a:t>
            </a:r>
            <a:r>
              <a:rPr lang="en-US" sz="4000" dirty="0"/>
              <a:t>of </a:t>
            </a:r>
            <a:r>
              <a:rPr lang="en-US" sz="4000" dirty="0" err="1"/>
              <a:t>Conversos</a:t>
            </a:r>
            <a:r>
              <a:rPr lang="en-US" sz="4000" dirty="0"/>
              <a:t> &amp; </a:t>
            </a:r>
            <a:r>
              <a:rPr lang="en-US" sz="4000" dirty="0" err="1"/>
              <a:t>Moriscos</a:t>
            </a:r>
            <a:endParaRPr lang="en-US" sz="4000" dirty="0"/>
          </a:p>
        </p:txBody>
      </p:sp>
    </p:spTree>
    <p:extLst>
      <p:ext uri="{BB962C8B-B14F-4D97-AF65-F5344CB8AC3E}">
        <p14:creationId xmlns:p14="http://schemas.microsoft.com/office/powerpoint/2010/main" val="2549590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27" y="197708"/>
            <a:ext cx="10515600" cy="1325563"/>
          </a:xfrm>
        </p:spPr>
        <p:txBody>
          <a:bodyPr/>
          <a:lstStyle/>
          <a:p>
            <a:pPr algn="ctr"/>
            <a:r>
              <a:rPr lang="en-US" dirty="0"/>
              <a:t>Concept of ‘a Language’ (1)</a:t>
            </a:r>
          </a:p>
        </p:txBody>
      </p:sp>
      <p:sp>
        <p:nvSpPr>
          <p:cNvPr id="3" name="TextBox 2"/>
          <p:cNvSpPr txBox="1"/>
          <p:nvPr/>
        </p:nvSpPr>
        <p:spPr>
          <a:xfrm>
            <a:off x="887627" y="1787612"/>
            <a:ext cx="10515600" cy="4154984"/>
          </a:xfrm>
          <a:prstGeom prst="rect">
            <a:avLst/>
          </a:prstGeom>
          <a:noFill/>
        </p:spPr>
        <p:txBody>
          <a:bodyPr wrap="square" rtlCol="0">
            <a:spAutoFit/>
          </a:bodyPr>
          <a:lstStyle/>
          <a:p>
            <a:pPr marL="285750" indent="-285750">
              <a:buFont typeface="Arial" panose="020B0604020202020204" pitchFamily="34" charset="0"/>
              <a:buChar char="•"/>
            </a:pPr>
            <a:r>
              <a:rPr lang="en-US" sz="4400" b="1" dirty="0"/>
              <a:t>Language (</a:t>
            </a:r>
            <a:r>
              <a:rPr lang="en-US" sz="4400" b="1" dirty="0" err="1"/>
              <a:t>Sprache</a:t>
            </a:r>
            <a:r>
              <a:rPr lang="en-US" sz="4400" b="1" dirty="0"/>
              <a:t>)</a:t>
            </a:r>
            <a:r>
              <a:rPr lang="en-US" sz="4400" dirty="0"/>
              <a:t> = </a:t>
            </a:r>
            <a:r>
              <a:rPr lang="en-US" sz="4400" b="1" dirty="0"/>
              <a:t>biological</a:t>
            </a:r>
            <a:r>
              <a:rPr lang="en-US" sz="4400" dirty="0"/>
              <a:t> (evolutionary, </a:t>
            </a:r>
            <a:r>
              <a:rPr lang="en-US" sz="4400" b="1" dirty="0"/>
              <a:t>natural</a:t>
            </a:r>
            <a:r>
              <a:rPr lang="en-US" sz="4400" dirty="0"/>
              <a:t>) </a:t>
            </a:r>
            <a:r>
              <a:rPr lang="en-US" sz="4400" u="sng" dirty="0"/>
              <a:t>capacity for speech </a:t>
            </a:r>
            <a:r>
              <a:rPr lang="en-US" sz="4400" dirty="0"/>
              <a:t>&gt; </a:t>
            </a:r>
            <a:r>
              <a:rPr lang="en-US" sz="4400" b="1" dirty="0"/>
              <a:t>socially and spatially continuous</a:t>
            </a:r>
          </a:p>
          <a:p>
            <a:pPr marL="285750" indent="-285750">
              <a:buFont typeface="Arial" panose="020B0604020202020204" pitchFamily="34" charset="0"/>
              <a:buChar char="•"/>
            </a:pPr>
            <a:r>
              <a:rPr lang="en-US" sz="4400" b="1" dirty="0"/>
              <a:t>Humans &amp; their groups devise concepts </a:t>
            </a:r>
            <a:r>
              <a:rPr lang="en-US" sz="4400" u="sng" dirty="0"/>
              <a:t>for dividing up the natural continuous linguistic</a:t>
            </a:r>
            <a:r>
              <a:rPr lang="en-US" sz="4400" dirty="0"/>
              <a:t> </a:t>
            </a:r>
            <a:r>
              <a:rPr lang="en-US" sz="4400" b="1" dirty="0"/>
              <a:t>into man-made (artificial) discrete units</a:t>
            </a:r>
          </a:p>
        </p:txBody>
      </p:sp>
    </p:spTree>
    <p:extLst>
      <p:ext uri="{BB962C8B-B14F-4D97-AF65-F5344CB8AC3E}">
        <p14:creationId xmlns:p14="http://schemas.microsoft.com/office/powerpoint/2010/main" val="221571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487" y="85038"/>
            <a:ext cx="10515600" cy="1325563"/>
          </a:xfrm>
        </p:spPr>
        <p:txBody>
          <a:bodyPr/>
          <a:lstStyle/>
          <a:p>
            <a:pPr algn="ctr"/>
            <a:r>
              <a:rPr lang="en-US" dirty="0">
                <a:solidFill>
                  <a:prstClr val="black"/>
                </a:solidFill>
              </a:rPr>
              <a:t>Concept of ‘a Language’ (2)</a:t>
            </a:r>
            <a:endParaRPr lang="en-US" dirty="0"/>
          </a:p>
        </p:txBody>
      </p:sp>
      <p:sp>
        <p:nvSpPr>
          <p:cNvPr id="3" name="TextBox 2"/>
          <p:cNvSpPr txBox="1"/>
          <p:nvPr/>
        </p:nvSpPr>
        <p:spPr>
          <a:xfrm>
            <a:off x="671384" y="1475109"/>
            <a:ext cx="10799806" cy="4832092"/>
          </a:xfrm>
          <a:prstGeom prst="rect">
            <a:avLst/>
          </a:prstGeom>
          <a:noFill/>
        </p:spPr>
        <p:txBody>
          <a:bodyPr wrap="square" rtlCol="0">
            <a:spAutoFit/>
          </a:bodyPr>
          <a:lstStyle/>
          <a:p>
            <a:pPr marL="285750" lvl="0" indent="-285750">
              <a:buFont typeface="Arial" panose="020B0604020202020204" pitchFamily="34" charset="0"/>
              <a:buChar char="•"/>
            </a:pPr>
            <a:r>
              <a:rPr lang="en-US" sz="4400" b="1" dirty="0">
                <a:solidFill>
                  <a:prstClr val="black"/>
                </a:solidFill>
              </a:rPr>
              <a:t>Writing</a:t>
            </a:r>
            <a:r>
              <a:rPr lang="en-US" sz="4400" dirty="0">
                <a:solidFill>
                  <a:prstClr val="black"/>
                </a:solidFill>
              </a:rPr>
              <a:t> employed for </a:t>
            </a:r>
            <a:r>
              <a:rPr lang="en-US" sz="4400" u="sng" dirty="0">
                <a:solidFill>
                  <a:prstClr val="black"/>
                </a:solidFill>
              </a:rPr>
              <a:t>formulating and implementing the Judeo-</a:t>
            </a:r>
            <a:r>
              <a:rPr lang="en-US" sz="4400" u="sng" dirty="0" err="1">
                <a:solidFill>
                  <a:prstClr val="black"/>
                </a:solidFill>
              </a:rPr>
              <a:t>Graeco</a:t>
            </a:r>
            <a:r>
              <a:rPr lang="en-US" sz="4400" u="sng" dirty="0">
                <a:solidFill>
                  <a:prstClr val="black"/>
                </a:solidFill>
              </a:rPr>
              <a:t>-Latin </a:t>
            </a:r>
            <a:r>
              <a:rPr lang="en-US" sz="4400" dirty="0">
                <a:solidFill>
                  <a:prstClr val="black"/>
                </a:solidFill>
              </a:rPr>
              <a:t>(</a:t>
            </a:r>
            <a:r>
              <a:rPr lang="en-US" sz="4400" b="1" dirty="0">
                <a:solidFill>
                  <a:prstClr val="black"/>
                </a:solidFill>
              </a:rPr>
              <a:t>western</a:t>
            </a:r>
            <a:r>
              <a:rPr lang="en-US" sz="4400" dirty="0">
                <a:solidFill>
                  <a:prstClr val="black"/>
                </a:solidFill>
              </a:rPr>
              <a:t>) </a:t>
            </a:r>
            <a:r>
              <a:rPr lang="en-US" sz="4400" b="1" dirty="0">
                <a:solidFill>
                  <a:prstClr val="black"/>
                </a:solidFill>
              </a:rPr>
              <a:t>concept of </a:t>
            </a:r>
            <a:r>
              <a:rPr lang="en-US" sz="4400" b="1" u="dbl" dirty="0">
                <a:solidFill>
                  <a:prstClr val="black"/>
                </a:solidFill>
              </a:rPr>
              <a:t>Einzelsprache</a:t>
            </a:r>
            <a:r>
              <a:rPr lang="en-US" sz="4400" b="1" dirty="0">
                <a:solidFill>
                  <a:prstClr val="black"/>
                </a:solidFill>
              </a:rPr>
              <a:t> </a:t>
            </a:r>
            <a:r>
              <a:rPr lang="en-US" sz="4400" dirty="0">
                <a:solidFill>
                  <a:prstClr val="black"/>
                </a:solidFill>
              </a:rPr>
              <a:t>(</a:t>
            </a:r>
            <a:r>
              <a:rPr lang="en-US" sz="4400" u="sng" dirty="0">
                <a:solidFill>
                  <a:prstClr val="black"/>
                </a:solidFill>
              </a:rPr>
              <a:t>‘a language’</a:t>
            </a:r>
            <a:r>
              <a:rPr lang="en-US" sz="4400" dirty="0">
                <a:solidFill>
                  <a:prstClr val="black"/>
                </a:solidFill>
              </a:rPr>
              <a:t>)&gt;</a:t>
            </a:r>
          </a:p>
          <a:p>
            <a:pPr marL="285750" lvl="0" indent="-285750">
              <a:buFont typeface="Wingdings" panose="05000000000000000000" pitchFamily="2" charset="2"/>
              <a:buChar char="Ø"/>
            </a:pPr>
            <a:r>
              <a:rPr lang="en-US" sz="4400" u="sng" dirty="0">
                <a:solidFill>
                  <a:prstClr val="black"/>
                </a:solidFill>
              </a:rPr>
              <a:t>Western colonialism made </a:t>
            </a:r>
            <a:r>
              <a:rPr lang="en-US" sz="4400" dirty="0">
                <a:solidFill>
                  <a:prstClr val="black"/>
                </a:solidFill>
              </a:rPr>
              <a:t>the </a:t>
            </a:r>
            <a:r>
              <a:rPr lang="en-US" sz="4400" b="1" dirty="0">
                <a:solidFill>
                  <a:prstClr val="black"/>
                </a:solidFill>
              </a:rPr>
              <a:t>Einzelsprache into a basic unit of modernity</a:t>
            </a:r>
            <a:r>
              <a:rPr lang="en-US" sz="4400" dirty="0">
                <a:solidFill>
                  <a:prstClr val="black"/>
                </a:solidFill>
              </a:rPr>
              <a:t>, </a:t>
            </a:r>
            <a:r>
              <a:rPr lang="en-US" sz="4400" u="sng" dirty="0">
                <a:solidFill>
                  <a:prstClr val="black"/>
                </a:solidFill>
              </a:rPr>
              <a:t>alongside ‘the nation’ and ‘nation-state,’</a:t>
            </a:r>
          </a:p>
        </p:txBody>
      </p:sp>
    </p:spTree>
    <p:extLst>
      <p:ext uri="{BB962C8B-B14F-4D97-AF65-F5344CB8AC3E}">
        <p14:creationId xmlns:p14="http://schemas.microsoft.com/office/powerpoint/2010/main" val="354578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Concept of ‘a Language’ (3)</a:t>
            </a:r>
            <a:endParaRPr lang="en-US" dirty="0"/>
          </a:p>
        </p:txBody>
      </p:sp>
      <p:sp>
        <p:nvSpPr>
          <p:cNvPr id="3" name="TextBox 2"/>
          <p:cNvSpPr txBox="1"/>
          <p:nvPr/>
        </p:nvSpPr>
        <p:spPr>
          <a:xfrm>
            <a:off x="601363" y="1820563"/>
            <a:ext cx="10826578" cy="4154984"/>
          </a:xfrm>
          <a:prstGeom prst="rect">
            <a:avLst/>
          </a:prstGeom>
          <a:noFill/>
        </p:spPr>
        <p:txBody>
          <a:bodyPr wrap="square" rtlCol="0">
            <a:spAutoFit/>
          </a:bodyPr>
          <a:lstStyle/>
          <a:p>
            <a:pPr marL="285750" lvl="0" indent="-285750">
              <a:buFont typeface="Wingdings" panose="05000000000000000000" pitchFamily="2" charset="2"/>
              <a:buChar char="Ø"/>
            </a:pPr>
            <a:r>
              <a:rPr lang="en-US" sz="4400" b="1" dirty="0">
                <a:solidFill>
                  <a:prstClr val="black"/>
                </a:solidFill>
              </a:rPr>
              <a:t>Imposed on the rest of the world </a:t>
            </a:r>
            <a:r>
              <a:rPr lang="en-US" sz="4400" dirty="0">
                <a:solidFill>
                  <a:prstClr val="black"/>
                </a:solidFill>
              </a:rPr>
              <a:t>or </a:t>
            </a:r>
            <a:r>
              <a:rPr lang="en-US" sz="4400" u="sng" dirty="0">
                <a:solidFill>
                  <a:prstClr val="black"/>
                </a:solidFill>
              </a:rPr>
              <a:t>adopted for the sake of </a:t>
            </a:r>
            <a:r>
              <a:rPr lang="en-US" sz="4400" b="1" u="sng" dirty="0">
                <a:solidFill>
                  <a:prstClr val="black"/>
                </a:solidFill>
              </a:rPr>
              <a:t>modernization (=westernization</a:t>
            </a:r>
            <a:r>
              <a:rPr lang="en-US" sz="4400" u="sng" dirty="0">
                <a:solidFill>
                  <a:prstClr val="black"/>
                </a:solidFill>
              </a:rPr>
              <a:t>)</a:t>
            </a:r>
          </a:p>
          <a:p>
            <a:pPr marL="285750" lvl="0" indent="-285750">
              <a:buFont typeface="Wingdings" panose="05000000000000000000" pitchFamily="2" charset="2"/>
              <a:buChar char="Ø"/>
            </a:pPr>
            <a:r>
              <a:rPr lang="en-US" sz="4400" u="sng" dirty="0">
                <a:solidFill>
                  <a:prstClr val="black"/>
                </a:solidFill>
              </a:rPr>
              <a:t>Entailing, the rejection, suppression </a:t>
            </a:r>
            <a:r>
              <a:rPr lang="en-US" sz="4400" dirty="0">
                <a:solidFill>
                  <a:prstClr val="black"/>
                </a:solidFill>
              </a:rPr>
              <a:t>and </a:t>
            </a:r>
            <a:r>
              <a:rPr lang="en-US" sz="4400" b="1" dirty="0">
                <a:solidFill>
                  <a:prstClr val="black"/>
                </a:solidFill>
              </a:rPr>
              <a:t>loss of non-western concepts of the linguistic and the political</a:t>
            </a:r>
          </a:p>
        </p:txBody>
      </p:sp>
    </p:spTree>
    <p:extLst>
      <p:ext uri="{BB962C8B-B14F-4D97-AF65-F5344CB8AC3E}">
        <p14:creationId xmlns:p14="http://schemas.microsoft.com/office/powerpoint/2010/main" val="91615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Producing an Einzelsprache (1)</a:t>
            </a:r>
          </a:p>
        </p:txBody>
      </p:sp>
      <p:sp>
        <p:nvSpPr>
          <p:cNvPr id="3" name="TextBox 2"/>
          <p:cNvSpPr txBox="1"/>
          <p:nvPr/>
        </p:nvSpPr>
        <p:spPr>
          <a:xfrm>
            <a:off x="547816" y="1491049"/>
            <a:ext cx="11096367" cy="5016758"/>
          </a:xfrm>
          <a:prstGeom prst="rect">
            <a:avLst/>
          </a:prstGeom>
          <a:noFill/>
        </p:spPr>
        <p:txBody>
          <a:bodyPr wrap="square" rtlCol="0">
            <a:spAutoFit/>
          </a:bodyPr>
          <a:lstStyle/>
          <a:p>
            <a:pPr marL="285750" indent="-285750">
              <a:buFont typeface="Arial" panose="020B0604020202020204" pitchFamily="34" charset="0"/>
              <a:buChar char="•"/>
            </a:pPr>
            <a:r>
              <a:rPr lang="en-US" sz="4000" b="1" dirty="0"/>
              <a:t>Selection</a:t>
            </a:r>
            <a:r>
              <a:rPr lang="en-US" sz="4000" dirty="0"/>
              <a:t> of a </a:t>
            </a:r>
            <a:r>
              <a:rPr lang="en-US" sz="4000" u="sng" dirty="0"/>
              <a:t>‘powerful’ language variety </a:t>
            </a:r>
            <a:r>
              <a:rPr lang="en-US" sz="4000" dirty="0"/>
              <a:t>(capital’s dialect, elite’s sociolect)</a:t>
            </a:r>
          </a:p>
          <a:p>
            <a:pPr marL="285750" indent="-285750">
              <a:buFont typeface="Arial" panose="020B0604020202020204" pitchFamily="34" charset="0"/>
              <a:buChar char="•"/>
            </a:pPr>
            <a:r>
              <a:rPr lang="en-US" sz="4000" b="1" dirty="0"/>
              <a:t>Endowing it </a:t>
            </a:r>
            <a:r>
              <a:rPr lang="en-US" sz="4000" dirty="0"/>
              <a:t>with a </a:t>
            </a:r>
            <a:r>
              <a:rPr lang="en-US" sz="4000" u="sng" dirty="0"/>
              <a:t>unique script </a:t>
            </a:r>
            <a:r>
              <a:rPr lang="en-US" sz="4000" dirty="0"/>
              <a:t>(writing system)</a:t>
            </a:r>
          </a:p>
          <a:p>
            <a:pPr marL="285750" indent="-285750">
              <a:buFont typeface="Arial" panose="020B0604020202020204" pitchFamily="34" charset="0"/>
              <a:buChar char="•"/>
            </a:pPr>
            <a:r>
              <a:rPr lang="en-US" sz="4000" b="1" dirty="0"/>
              <a:t>Branding other language varieties as ‘barbaric’ </a:t>
            </a:r>
            <a:r>
              <a:rPr lang="en-US" sz="4000" dirty="0"/>
              <a:t>(‘undeveloped,’ ‘backward,’ ‘good only for the kitchen’)</a:t>
            </a:r>
          </a:p>
          <a:p>
            <a:pPr marL="285750" indent="-285750">
              <a:buFont typeface="Arial" panose="020B0604020202020204" pitchFamily="34" charset="0"/>
              <a:buChar char="•"/>
            </a:pPr>
            <a:r>
              <a:rPr lang="en-US" sz="4000" b="1" dirty="0"/>
              <a:t>Extensive use of the Einzelsprache </a:t>
            </a:r>
            <a:r>
              <a:rPr lang="en-US" sz="4000" dirty="0"/>
              <a:t>in </a:t>
            </a:r>
            <a:r>
              <a:rPr lang="en-US" sz="4000" u="sng" dirty="0"/>
              <a:t>administration</a:t>
            </a:r>
            <a:r>
              <a:rPr lang="en-US" sz="4000" dirty="0"/>
              <a:t> and for </a:t>
            </a:r>
            <a:r>
              <a:rPr lang="en-US" sz="4000" u="sng" dirty="0"/>
              <a:t>text (‘book’) production</a:t>
            </a:r>
          </a:p>
        </p:txBody>
      </p:sp>
    </p:spTree>
    <p:extLst>
      <p:ext uri="{BB962C8B-B14F-4D97-AF65-F5344CB8AC3E}">
        <p14:creationId xmlns:p14="http://schemas.microsoft.com/office/powerpoint/2010/main" val="3006179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426"/>
            <a:ext cx="10515600" cy="1325563"/>
          </a:xfrm>
        </p:spPr>
        <p:txBody>
          <a:bodyPr/>
          <a:lstStyle/>
          <a:p>
            <a:pPr algn="ctr"/>
            <a:r>
              <a:rPr lang="en-US" dirty="0">
                <a:solidFill>
                  <a:prstClr val="black"/>
                </a:solidFill>
              </a:rPr>
              <a:t>Producing an Einzelsprache (2)</a:t>
            </a:r>
            <a:endParaRPr lang="en-US" dirty="0"/>
          </a:p>
        </p:txBody>
      </p:sp>
      <p:sp>
        <p:nvSpPr>
          <p:cNvPr id="3" name="TextBox 2"/>
          <p:cNvSpPr txBox="1"/>
          <p:nvPr/>
        </p:nvSpPr>
        <p:spPr>
          <a:xfrm>
            <a:off x="148281" y="650789"/>
            <a:ext cx="11895438" cy="6463308"/>
          </a:xfrm>
          <a:prstGeom prst="rect">
            <a:avLst/>
          </a:prstGeom>
          <a:noFill/>
        </p:spPr>
        <p:txBody>
          <a:bodyPr wrap="square" rtlCol="0">
            <a:spAutoFit/>
          </a:bodyPr>
          <a:lstStyle/>
          <a:p>
            <a:pPr marL="285750" indent="-285750">
              <a:buFont typeface="Arial" panose="020B0604020202020204" pitchFamily="34" charset="0"/>
              <a:buChar char="•"/>
            </a:pPr>
            <a:r>
              <a:rPr lang="en-US" sz="3600" b="1" dirty="0"/>
              <a:t>Early modernity</a:t>
            </a:r>
            <a:r>
              <a:rPr lang="en-US" sz="3600" dirty="0"/>
              <a:t>: The </a:t>
            </a:r>
            <a:r>
              <a:rPr lang="en-US" sz="3600" u="sng" dirty="0"/>
              <a:t>Reformation, Counter-Reformation &amp; religious wars</a:t>
            </a:r>
          </a:p>
          <a:p>
            <a:pPr marL="285750" indent="-285750">
              <a:buFont typeface="Wingdings" panose="05000000000000000000" pitchFamily="2" charset="2"/>
              <a:buChar char="Ø"/>
            </a:pPr>
            <a:r>
              <a:rPr lang="en-US" sz="3600" b="1" u="sng" dirty="0"/>
              <a:t>Non-vernacular Einzelsprache</a:t>
            </a:r>
            <a:r>
              <a:rPr lang="en-US" sz="3600" u="sng" dirty="0"/>
              <a:t> of a ‘holy book’ </a:t>
            </a:r>
            <a:r>
              <a:rPr lang="en-US" sz="3600" b="1" dirty="0"/>
              <a:t>questioned &amp; suppressed</a:t>
            </a:r>
          </a:p>
          <a:p>
            <a:pPr marL="285750" indent="-285750">
              <a:buFont typeface="Wingdings" panose="05000000000000000000" pitchFamily="2" charset="2"/>
              <a:buChar char="Ø"/>
            </a:pPr>
            <a:r>
              <a:rPr lang="en-US" sz="3600" dirty="0"/>
              <a:t>Instead, a </a:t>
            </a:r>
            <a:r>
              <a:rPr lang="en-US" sz="3600" b="1" u="sng" dirty="0"/>
              <a:t>vernacular Einzelsprache(n) </a:t>
            </a:r>
            <a:r>
              <a:rPr lang="en-US" sz="3600" u="sng" dirty="0"/>
              <a:t>proposed</a:t>
            </a:r>
          </a:p>
          <a:p>
            <a:pPr marL="285750" indent="-285750">
              <a:buFont typeface="Wingdings" panose="05000000000000000000" pitchFamily="2" charset="2"/>
              <a:buChar char="Ø"/>
            </a:pPr>
            <a:r>
              <a:rPr lang="en-US" sz="3600" dirty="0"/>
              <a:t>And </a:t>
            </a:r>
            <a:r>
              <a:rPr lang="en-US" sz="3600" b="1" dirty="0"/>
              <a:t>codified by a translation of a ‘holy book’</a:t>
            </a:r>
          </a:p>
          <a:p>
            <a:pPr marL="285750" indent="-285750">
              <a:buFont typeface="Wingdings" panose="05000000000000000000" pitchFamily="2" charset="2"/>
              <a:buChar char="Ø"/>
            </a:pPr>
            <a:r>
              <a:rPr lang="en-US" sz="3600" b="1" dirty="0"/>
              <a:t>Widespread use</a:t>
            </a:r>
            <a:r>
              <a:rPr lang="en-US" sz="3600" dirty="0"/>
              <a:t> </a:t>
            </a:r>
            <a:r>
              <a:rPr lang="en-US" sz="3600" u="sng" dirty="0"/>
              <a:t>in administration, for original works, and </a:t>
            </a:r>
            <a:r>
              <a:rPr lang="en-US" sz="3600" b="1" u="sng" dirty="0"/>
              <a:t>mass publishing</a:t>
            </a:r>
          </a:p>
          <a:p>
            <a:pPr marL="285750" indent="-285750">
              <a:buFont typeface="Wingdings" panose="05000000000000000000" pitchFamily="2" charset="2"/>
              <a:buChar char="Ø"/>
            </a:pPr>
            <a:r>
              <a:rPr lang="en-US" sz="3600" b="1" dirty="0"/>
              <a:t>Print capitalism </a:t>
            </a:r>
            <a:r>
              <a:rPr lang="en-US" sz="3600" dirty="0"/>
              <a:t>(Anderson 1983) = </a:t>
            </a:r>
            <a:r>
              <a:rPr lang="en-US" sz="3600" b="1" dirty="0"/>
              <a:t>unification / standardization (</a:t>
            </a:r>
            <a:r>
              <a:rPr lang="en-US" sz="3600" b="1" u="dbl" dirty="0"/>
              <a:t>PURIFICATION</a:t>
            </a:r>
            <a:r>
              <a:rPr lang="en-US" sz="3600" b="1" dirty="0"/>
              <a:t>) of an Einzelsprache</a:t>
            </a:r>
            <a:r>
              <a:rPr lang="en-US" sz="3600" dirty="0"/>
              <a:t> to </a:t>
            </a:r>
            <a:r>
              <a:rPr lang="en-US" sz="3600" u="sng" dirty="0"/>
              <a:t>broaden the target market &amp; maximize profit</a:t>
            </a:r>
          </a:p>
          <a:p>
            <a:endParaRPr lang="en-US" dirty="0"/>
          </a:p>
        </p:txBody>
      </p:sp>
    </p:spTree>
    <p:extLst>
      <p:ext uri="{BB962C8B-B14F-4D97-AF65-F5344CB8AC3E}">
        <p14:creationId xmlns:p14="http://schemas.microsoft.com/office/powerpoint/2010/main" val="4269431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725" y="-227999"/>
            <a:ext cx="10515600" cy="1325563"/>
          </a:xfrm>
        </p:spPr>
        <p:txBody>
          <a:bodyPr/>
          <a:lstStyle/>
          <a:p>
            <a:pPr algn="ctr"/>
            <a:r>
              <a:rPr lang="en-US" dirty="0">
                <a:solidFill>
                  <a:prstClr val="black"/>
                </a:solidFill>
              </a:rPr>
              <a:t>Producing an Einzelsprache (3)</a:t>
            </a:r>
            <a:endParaRPr lang="en-US" dirty="0"/>
          </a:p>
        </p:txBody>
      </p:sp>
      <p:sp>
        <p:nvSpPr>
          <p:cNvPr id="3" name="TextBox 2"/>
          <p:cNvSpPr txBox="1"/>
          <p:nvPr/>
        </p:nvSpPr>
        <p:spPr>
          <a:xfrm>
            <a:off x="263611" y="741406"/>
            <a:ext cx="11780108" cy="6186309"/>
          </a:xfrm>
          <a:prstGeom prst="rect">
            <a:avLst/>
          </a:prstGeom>
          <a:noFill/>
        </p:spPr>
        <p:txBody>
          <a:bodyPr wrap="square" rtlCol="0">
            <a:spAutoFit/>
          </a:bodyPr>
          <a:lstStyle/>
          <a:p>
            <a:pPr marL="285750" indent="-285750">
              <a:buFont typeface="Arial" panose="020B0604020202020204" pitchFamily="34" charset="0"/>
              <a:buChar char="•"/>
            </a:pPr>
            <a:r>
              <a:rPr lang="en-US" sz="3600" b="1" u="sng" dirty="0"/>
              <a:t>Formal standardization of an Einzelsprache</a:t>
            </a:r>
            <a:r>
              <a:rPr lang="en-US" sz="3600" dirty="0"/>
              <a:t>:</a:t>
            </a:r>
          </a:p>
          <a:p>
            <a:pPr marL="285750" indent="-285750">
              <a:buFont typeface="Wingdings" panose="05000000000000000000" pitchFamily="2" charset="2"/>
              <a:buChar char="Ø"/>
            </a:pPr>
            <a:r>
              <a:rPr lang="en-US" sz="3600" dirty="0">
                <a:solidFill>
                  <a:prstClr val="black"/>
                </a:solidFill>
              </a:rPr>
              <a:t>state-approved, state-sponsored, or widely accepted </a:t>
            </a:r>
            <a:r>
              <a:rPr lang="en-US" sz="3600" b="1" dirty="0">
                <a:solidFill>
                  <a:prstClr val="black"/>
                </a:solidFill>
              </a:rPr>
              <a:t>translation of a ‘holy book’</a:t>
            </a:r>
            <a:endParaRPr lang="en-US" sz="3600" b="1" dirty="0"/>
          </a:p>
          <a:p>
            <a:pPr marL="285750" indent="-285750">
              <a:buFont typeface="Wingdings" panose="05000000000000000000" pitchFamily="2" charset="2"/>
              <a:buChar char="Ø"/>
            </a:pPr>
            <a:r>
              <a:rPr lang="en-US" sz="3600" dirty="0"/>
              <a:t>state-approved, state-sponsored, or widely accepted </a:t>
            </a:r>
            <a:r>
              <a:rPr lang="en-US" sz="3600" b="1" dirty="0"/>
              <a:t>authoritative dictionary</a:t>
            </a:r>
          </a:p>
          <a:p>
            <a:pPr marL="285750" indent="-285750">
              <a:buFont typeface="Wingdings" panose="05000000000000000000" pitchFamily="2" charset="2"/>
              <a:buChar char="Ø"/>
            </a:pPr>
            <a:r>
              <a:rPr lang="en-US" sz="3600" dirty="0"/>
              <a:t>state-approved, state-sponsored, or widely accepted </a:t>
            </a:r>
            <a:r>
              <a:rPr lang="en-US" sz="3600" b="1" dirty="0"/>
              <a:t>authoritative grammar</a:t>
            </a:r>
          </a:p>
          <a:p>
            <a:pPr marL="285750" lvl="0" indent="-285750">
              <a:buFont typeface="Wingdings" panose="05000000000000000000" pitchFamily="2" charset="2"/>
              <a:buChar char="Ø"/>
            </a:pPr>
            <a:r>
              <a:rPr lang="en-US" sz="3600" dirty="0">
                <a:solidFill>
                  <a:prstClr val="black"/>
                </a:solidFill>
              </a:rPr>
              <a:t>state-approved, state-sponsored, or widely accepted </a:t>
            </a:r>
            <a:r>
              <a:rPr lang="en-US" sz="3600" b="1" dirty="0">
                <a:solidFill>
                  <a:prstClr val="black"/>
                </a:solidFill>
              </a:rPr>
              <a:t>canon of the best works</a:t>
            </a:r>
          </a:p>
          <a:p>
            <a:pPr marL="285750" indent="-285750">
              <a:buFont typeface="Wingdings" panose="05000000000000000000" pitchFamily="2" charset="2"/>
              <a:buChar char="Ø"/>
            </a:pPr>
            <a:r>
              <a:rPr lang="en-US" sz="3600" u="sng" dirty="0"/>
              <a:t>At times,</a:t>
            </a:r>
            <a:r>
              <a:rPr lang="en-US" sz="3600" dirty="0"/>
              <a:t> an official </a:t>
            </a:r>
            <a:r>
              <a:rPr lang="en-US" sz="3600" b="1" dirty="0"/>
              <a:t>academy of Arts </a:t>
            </a:r>
            <a:r>
              <a:rPr lang="en-US" sz="3600" dirty="0"/>
              <a:t>(Sciences) </a:t>
            </a:r>
            <a:r>
              <a:rPr lang="en-US" sz="3600" b="1" u="sng" dirty="0"/>
              <a:t>to create, standardize &amp; control an Einzelsprache</a:t>
            </a:r>
          </a:p>
        </p:txBody>
      </p:sp>
    </p:spTree>
    <p:extLst>
      <p:ext uri="{BB962C8B-B14F-4D97-AF65-F5344CB8AC3E}">
        <p14:creationId xmlns:p14="http://schemas.microsoft.com/office/powerpoint/2010/main" val="2016860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Enforcing an Einzelsprache (1)</a:t>
            </a:r>
            <a:endParaRPr lang="en-US" dirty="0"/>
          </a:p>
        </p:txBody>
      </p:sp>
      <p:sp>
        <p:nvSpPr>
          <p:cNvPr id="3" name="TextBox 2"/>
          <p:cNvSpPr txBox="1"/>
          <p:nvPr/>
        </p:nvSpPr>
        <p:spPr>
          <a:xfrm>
            <a:off x="362465" y="1492980"/>
            <a:ext cx="11467070" cy="5016758"/>
          </a:xfrm>
          <a:prstGeom prst="rect">
            <a:avLst/>
          </a:prstGeom>
          <a:noFill/>
        </p:spPr>
        <p:txBody>
          <a:bodyPr wrap="square" rtlCol="0">
            <a:spAutoFit/>
          </a:bodyPr>
          <a:lstStyle/>
          <a:p>
            <a:pPr marL="285750" indent="-285750">
              <a:buFont typeface="Arial" panose="020B0604020202020204" pitchFamily="34" charset="0"/>
              <a:buChar char="•"/>
            </a:pPr>
            <a:r>
              <a:rPr lang="en-US" sz="4000" b="1" dirty="0"/>
              <a:t>Modern (absolutist) polity </a:t>
            </a:r>
            <a:r>
              <a:rPr lang="en-US" sz="4000" dirty="0"/>
              <a:t>&gt; </a:t>
            </a:r>
            <a:r>
              <a:rPr lang="en-US" sz="4000" u="sng" dirty="0"/>
              <a:t>one state = one religion </a:t>
            </a:r>
            <a:r>
              <a:rPr lang="en-US" sz="4000" dirty="0"/>
              <a:t>(</a:t>
            </a:r>
            <a:r>
              <a:rPr lang="en-US" sz="4000" b="1" dirty="0"/>
              <a:t>religious homogeneity</a:t>
            </a:r>
            <a:r>
              <a:rPr lang="en-US" sz="4000" dirty="0"/>
              <a:t>)</a:t>
            </a:r>
          </a:p>
          <a:p>
            <a:pPr marL="285750" indent="-285750">
              <a:buFont typeface="Wingdings" panose="05000000000000000000" pitchFamily="2" charset="2"/>
              <a:buChar char="Ø"/>
            </a:pPr>
            <a:r>
              <a:rPr lang="en-US" sz="4000" b="1" dirty="0"/>
              <a:t>Single </a:t>
            </a:r>
            <a:r>
              <a:rPr lang="en-US" sz="4000" dirty="0"/>
              <a:t>official </a:t>
            </a:r>
            <a:r>
              <a:rPr lang="en-US" sz="4000" b="1" dirty="0"/>
              <a:t>Einzelsprache</a:t>
            </a:r>
            <a:r>
              <a:rPr lang="en-US" sz="4000" dirty="0"/>
              <a:t> of </a:t>
            </a:r>
            <a:r>
              <a:rPr lang="en-US" sz="4000" u="sng" dirty="0"/>
              <a:t>administration</a:t>
            </a:r>
          </a:p>
          <a:p>
            <a:pPr marL="285750" indent="-285750">
              <a:buFont typeface="Wingdings" panose="05000000000000000000" pitchFamily="2" charset="2"/>
              <a:buChar char="Ø"/>
            </a:pPr>
            <a:r>
              <a:rPr lang="en-US" sz="4000" b="1" dirty="0"/>
              <a:t>Single</a:t>
            </a:r>
            <a:r>
              <a:rPr lang="en-US" sz="4000" dirty="0"/>
              <a:t> (preferred) </a:t>
            </a:r>
            <a:r>
              <a:rPr lang="en-US" sz="4000" b="1" dirty="0"/>
              <a:t>Einzelsprache</a:t>
            </a:r>
            <a:r>
              <a:rPr lang="en-US" sz="4000" dirty="0"/>
              <a:t> = medium of </a:t>
            </a:r>
            <a:r>
              <a:rPr lang="en-US" sz="4000" b="1" dirty="0"/>
              <a:t>education</a:t>
            </a:r>
          </a:p>
          <a:p>
            <a:pPr marL="285750" indent="-285750">
              <a:buFont typeface="Wingdings" panose="05000000000000000000" pitchFamily="2" charset="2"/>
              <a:buChar char="Ø"/>
            </a:pPr>
            <a:r>
              <a:rPr lang="en-US" sz="4000" b="1" dirty="0"/>
              <a:t>Compulsory elementary education for all</a:t>
            </a:r>
          </a:p>
          <a:p>
            <a:pPr marL="285750" indent="-285750">
              <a:buFont typeface="Wingdings" panose="05000000000000000000" pitchFamily="2" charset="2"/>
              <a:buChar char="Ø"/>
            </a:pPr>
            <a:r>
              <a:rPr lang="en-US" sz="4000" b="1" dirty="0"/>
              <a:t>Ban on</a:t>
            </a:r>
            <a:r>
              <a:rPr lang="en-US" sz="4000" dirty="0"/>
              <a:t>, marginalization of </a:t>
            </a:r>
            <a:r>
              <a:rPr lang="en-US" sz="4000" b="1" dirty="0"/>
              <a:t>other</a:t>
            </a:r>
            <a:r>
              <a:rPr lang="en-US" sz="4000" dirty="0"/>
              <a:t> (potential, fledgling) </a:t>
            </a:r>
            <a:r>
              <a:rPr lang="en-US" sz="4000" b="1" dirty="0"/>
              <a:t>Einzelsprachen</a:t>
            </a:r>
            <a:r>
              <a:rPr lang="en-US" sz="4000" dirty="0"/>
              <a:t> in the state</a:t>
            </a:r>
          </a:p>
        </p:txBody>
      </p:sp>
    </p:spTree>
    <p:extLst>
      <p:ext uri="{BB962C8B-B14F-4D97-AF65-F5344CB8AC3E}">
        <p14:creationId xmlns:p14="http://schemas.microsoft.com/office/powerpoint/2010/main" val="1449145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676" y="-302139"/>
            <a:ext cx="10515600" cy="1325563"/>
          </a:xfrm>
        </p:spPr>
        <p:txBody>
          <a:bodyPr/>
          <a:lstStyle/>
          <a:p>
            <a:pPr algn="ctr"/>
            <a:r>
              <a:rPr lang="en-US" dirty="0">
                <a:solidFill>
                  <a:prstClr val="black"/>
                </a:solidFill>
              </a:rPr>
              <a:t>Enforcing an Einzelsprache (2)</a:t>
            </a:r>
            <a:endParaRPr lang="en-US" dirty="0"/>
          </a:p>
        </p:txBody>
      </p:sp>
      <p:sp>
        <p:nvSpPr>
          <p:cNvPr id="3" name="TextBox 2"/>
          <p:cNvSpPr txBox="1"/>
          <p:nvPr/>
        </p:nvSpPr>
        <p:spPr>
          <a:xfrm>
            <a:off x="148282" y="671691"/>
            <a:ext cx="11500021" cy="6247864"/>
          </a:xfrm>
          <a:prstGeom prst="rect">
            <a:avLst/>
          </a:prstGeom>
          <a:noFill/>
        </p:spPr>
        <p:txBody>
          <a:bodyPr wrap="square" rtlCol="0">
            <a:spAutoFit/>
          </a:bodyPr>
          <a:lstStyle/>
          <a:p>
            <a:pPr marL="285750" indent="-285750">
              <a:buFont typeface="Arial" panose="020B0604020202020204" pitchFamily="34" charset="0"/>
              <a:buChar char="•"/>
            </a:pPr>
            <a:r>
              <a:rPr lang="en-US" sz="4000" b="1" dirty="0"/>
              <a:t>Ethnolinguistic nation-state </a:t>
            </a:r>
            <a:r>
              <a:rPr lang="en-US" sz="4000" dirty="0"/>
              <a:t>(or </a:t>
            </a:r>
            <a:r>
              <a:rPr lang="en-US" sz="4000" u="sng" dirty="0" err="1"/>
              <a:t>nat’l</a:t>
            </a:r>
            <a:r>
              <a:rPr lang="en-US" sz="4000" u="sng" dirty="0"/>
              <a:t> movement </a:t>
            </a:r>
            <a:r>
              <a:rPr lang="en-US" sz="4000" dirty="0"/>
              <a:t>aspiring for such a nation-state) &gt; </a:t>
            </a:r>
            <a:r>
              <a:rPr lang="en-US" sz="4000" b="1" u="sng" dirty="0"/>
              <a:t>Language = Nation = State</a:t>
            </a:r>
          </a:p>
          <a:p>
            <a:pPr marL="285750" indent="-285750">
              <a:buFont typeface="Arial" panose="020B0604020202020204" pitchFamily="34" charset="0"/>
              <a:buChar char="•"/>
            </a:pPr>
            <a:r>
              <a:rPr lang="en-US" sz="4000" b="1" u="sng" dirty="0"/>
              <a:t>Nationalism</a:t>
            </a:r>
            <a:r>
              <a:rPr lang="en-US" sz="4000" dirty="0"/>
              <a:t> </a:t>
            </a:r>
            <a:r>
              <a:rPr lang="en-US" sz="4000" b="1" dirty="0"/>
              <a:t>in central Europe after 1918</a:t>
            </a:r>
            <a:r>
              <a:rPr lang="en-US" sz="4000" dirty="0"/>
              <a:t> – </a:t>
            </a:r>
            <a:r>
              <a:rPr lang="en-US" sz="4000" b="1" u="sng" dirty="0"/>
              <a:t>sole accepted ideology </a:t>
            </a:r>
            <a:r>
              <a:rPr lang="en-US" sz="4000" dirty="0"/>
              <a:t>of </a:t>
            </a:r>
            <a:r>
              <a:rPr lang="en-US" sz="4000" b="1" dirty="0"/>
              <a:t>statehood creation (destruction), legitimation and maintenance</a:t>
            </a:r>
          </a:p>
          <a:p>
            <a:pPr marL="285750" indent="-285750">
              <a:buFont typeface="Arial" panose="020B0604020202020204" pitchFamily="34" charset="0"/>
              <a:buChar char="•"/>
            </a:pPr>
            <a:r>
              <a:rPr lang="en-US" sz="4000" b="1" u="sng" dirty="0"/>
              <a:t>(Nationalism </a:t>
            </a:r>
            <a:r>
              <a:rPr lang="en-US" sz="4000" b="1" dirty="0"/>
              <a:t>after decolonization &amp; the breakup of the SU </a:t>
            </a:r>
            <a:r>
              <a:rPr lang="en-US" sz="4000" dirty="0">
                <a:solidFill>
                  <a:prstClr val="black"/>
                </a:solidFill>
              </a:rPr>
              <a:t>– the </a:t>
            </a:r>
            <a:r>
              <a:rPr lang="en-US" sz="4000" b="1" u="sng" dirty="0">
                <a:solidFill>
                  <a:prstClr val="black"/>
                </a:solidFill>
              </a:rPr>
              <a:t>globe’s sole infrastructural ideology </a:t>
            </a:r>
            <a:r>
              <a:rPr lang="en-US" sz="4000" dirty="0">
                <a:solidFill>
                  <a:prstClr val="black"/>
                </a:solidFill>
              </a:rPr>
              <a:t>of </a:t>
            </a:r>
            <a:r>
              <a:rPr lang="en-US" sz="4000" b="1" dirty="0">
                <a:solidFill>
                  <a:prstClr val="black"/>
                </a:solidFill>
              </a:rPr>
              <a:t>statehood creation (destruction), legitimation and maintenance)</a:t>
            </a:r>
          </a:p>
        </p:txBody>
      </p:sp>
    </p:spTree>
    <p:extLst>
      <p:ext uri="{BB962C8B-B14F-4D97-AF65-F5344CB8AC3E}">
        <p14:creationId xmlns:p14="http://schemas.microsoft.com/office/powerpoint/2010/main" val="87534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Enforcing an Einzelsprache (3)</a:t>
            </a:r>
            <a:endParaRPr lang="en-US" dirty="0"/>
          </a:p>
        </p:txBody>
      </p:sp>
      <p:sp>
        <p:nvSpPr>
          <p:cNvPr id="3" name="TextBox 2"/>
          <p:cNvSpPr txBox="1"/>
          <p:nvPr/>
        </p:nvSpPr>
        <p:spPr>
          <a:xfrm>
            <a:off x="535459" y="2215978"/>
            <a:ext cx="10956325" cy="3046988"/>
          </a:xfrm>
          <a:prstGeom prst="rect">
            <a:avLst/>
          </a:prstGeom>
          <a:noFill/>
        </p:spPr>
        <p:txBody>
          <a:bodyPr wrap="square" rtlCol="0">
            <a:spAutoFit/>
          </a:bodyPr>
          <a:lstStyle/>
          <a:p>
            <a:pPr marL="285750" lvl="0" indent="-285750">
              <a:buFont typeface="Arial" panose="020B0604020202020204" pitchFamily="34" charset="0"/>
              <a:buChar char="•"/>
            </a:pPr>
            <a:r>
              <a:rPr lang="en-US" sz="4800" b="1" u="sng" dirty="0">
                <a:solidFill>
                  <a:prstClr val="black"/>
                </a:solidFill>
              </a:rPr>
              <a:t>Proper </a:t>
            </a:r>
            <a:r>
              <a:rPr lang="en-US" sz="4800" b="1" dirty="0">
                <a:solidFill>
                  <a:prstClr val="black"/>
                </a:solidFill>
              </a:rPr>
              <a:t>ethnolinguistic nation-state:</a:t>
            </a:r>
          </a:p>
          <a:p>
            <a:pPr marL="285750" lvl="0" indent="-285750">
              <a:buFont typeface="Wingdings" panose="05000000000000000000" pitchFamily="2" charset="2"/>
              <a:buChar char="Ø"/>
            </a:pPr>
            <a:r>
              <a:rPr lang="en-US" sz="4800" b="1" u="sng" dirty="0">
                <a:solidFill>
                  <a:prstClr val="black"/>
                </a:solidFill>
              </a:rPr>
              <a:t>Single </a:t>
            </a:r>
            <a:r>
              <a:rPr lang="en-US" sz="4800" b="1" u="sng" dirty="0" err="1">
                <a:solidFill>
                  <a:prstClr val="black"/>
                </a:solidFill>
              </a:rPr>
              <a:t>nat’l</a:t>
            </a:r>
            <a:r>
              <a:rPr lang="en-US" sz="4800" b="1" u="sng" dirty="0">
                <a:solidFill>
                  <a:prstClr val="black"/>
                </a:solidFill>
              </a:rPr>
              <a:t> (state, official) Einzelsprache</a:t>
            </a:r>
          </a:p>
          <a:p>
            <a:pPr marL="285750" lvl="0" indent="-285750">
              <a:buFont typeface="Wingdings" panose="05000000000000000000" pitchFamily="2" charset="2"/>
              <a:buChar char="Ø"/>
            </a:pPr>
            <a:r>
              <a:rPr lang="en-US" sz="4800" b="1" u="sng" dirty="0">
                <a:solidFill>
                  <a:prstClr val="black"/>
                </a:solidFill>
              </a:rPr>
              <a:t>NOT shared with any other polity or (stateless) nation</a:t>
            </a:r>
          </a:p>
        </p:txBody>
      </p:sp>
    </p:spTree>
    <p:extLst>
      <p:ext uri="{BB962C8B-B14F-4D97-AF65-F5344CB8AC3E}">
        <p14:creationId xmlns:p14="http://schemas.microsoft.com/office/powerpoint/2010/main" val="1972161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962" y="175654"/>
            <a:ext cx="10515600" cy="1325563"/>
          </a:xfrm>
        </p:spPr>
        <p:txBody>
          <a:bodyPr/>
          <a:lstStyle/>
          <a:p>
            <a:pPr algn="ctr"/>
            <a:r>
              <a:rPr lang="en-US" dirty="0">
                <a:solidFill>
                  <a:prstClr val="black"/>
                </a:solidFill>
              </a:rPr>
              <a:t>Enforcing an Einzelsprache (4)</a:t>
            </a:r>
            <a:endParaRPr lang="en-US" dirty="0"/>
          </a:p>
        </p:txBody>
      </p:sp>
      <p:sp>
        <p:nvSpPr>
          <p:cNvPr id="3" name="TextBox 2"/>
          <p:cNvSpPr txBox="1"/>
          <p:nvPr/>
        </p:nvSpPr>
        <p:spPr>
          <a:xfrm>
            <a:off x="387178" y="1501217"/>
            <a:ext cx="11401168" cy="5016758"/>
          </a:xfrm>
          <a:prstGeom prst="rect">
            <a:avLst/>
          </a:prstGeom>
          <a:noFill/>
        </p:spPr>
        <p:txBody>
          <a:bodyPr wrap="square" rtlCol="0">
            <a:spAutoFit/>
          </a:bodyPr>
          <a:lstStyle/>
          <a:p>
            <a:pPr marL="571500" indent="-571500">
              <a:buFont typeface="Arial" panose="020B0604020202020204" pitchFamily="34" charset="0"/>
              <a:buChar char="•"/>
            </a:pPr>
            <a:r>
              <a:rPr lang="en-US" sz="4000" b="1" dirty="0">
                <a:solidFill>
                  <a:prstClr val="black"/>
                </a:solidFill>
              </a:rPr>
              <a:t>Ethnolinguistic nation-state </a:t>
            </a:r>
            <a:r>
              <a:rPr lang="en-US" sz="4000" dirty="0">
                <a:solidFill>
                  <a:prstClr val="black"/>
                </a:solidFill>
              </a:rPr>
              <a:t>(or </a:t>
            </a:r>
            <a:r>
              <a:rPr lang="en-US" sz="4000" u="sng" dirty="0" err="1">
                <a:solidFill>
                  <a:prstClr val="black"/>
                </a:solidFill>
              </a:rPr>
              <a:t>nat’l</a:t>
            </a:r>
            <a:r>
              <a:rPr lang="en-US" sz="4000" u="sng" dirty="0">
                <a:solidFill>
                  <a:prstClr val="black"/>
                </a:solidFill>
              </a:rPr>
              <a:t> movement </a:t>
            </a:r>
            <a:r>
              <a:rPr lang="en-US" sz="4000" dirty="0">
                <a:solidFill>
                  <a:prstClr val="black"/>
                </a:solidFill>
              </a:rPr>
              <a:t>aspiring for such a nation-state):</a:t>
            </a:r>
          </a:p>
          <a:p>
            <a:pPr marL="571500" indent="-571500">
              <a:buFont typeface="Wingdings" panose="05000000000000000000" pitchFamily="2" charset="2"/>
              <a:buChar char="Ø"/>
            </a:pPr>
            <a:r>
              <a:rPr lang="en-US" sz="4000" u="sng" dirty="0">
                <a:solidFill>
                  <a:prstClr val="black"/>
                </a:solidFill>
              </a:rPr>
              <a:t>State-approved</a:t>
            </a:r>
            <a:r>
              <a:rPr lang="en-US" sz="4000" dirty="0">
                <a:solidFill>
                  <a:prstClr val="black"/>
                </a:solidFill>
              </a:rPr>
              <a:t> </a:t>
            </a:r>
            <a:r>
              <a:rPr lang="en-US" sz="4000" b="1" dirty="0">
                <a:solidFill>
                  <a:prstClr val="black"/>
                </a:solidFill>
              </a:rPr>
              <a:t>dictionary, grammar, canon</a:t>
            </a:r>
          </a:p>
          <a:p>
            <a:pPr marL="285750" indent="-285750">
              <a:buFont typeface="Wingdings" panose="05000000000000000000" pitchFamily="2" charset="2"/>
              <a:buChar char="Ø"/>
            </a:pPr>
            <a:r>
              <a:rPr lang="en-US" sz="4000" u="sng" dirty="0">
                <a:solidFill>
                  <a:prstClr val="black"/>
                </a:solidFill>
              </a:rPr>
              <a:t>State-approved</a:t>
            </a:r>
            <a:r>
              <a:rPr lang="en-US" sz="4000" dirty="0">
                <a:solidFill>
                  <a:prstClr val="black"/>
                </a:solidFill>
              </a:rPr>
              <a:t> </a:t>
            </a:r>
            <a:r>
              <a:rPr lang="en-US" sz="4000" b="1" dirty="0">
                <a:solidFill>
                  <a:prstClr val="black"/>
                </a:solidFill>
              </a:rPr>
              <a:t>principles of writing</a:t>
            </a:r>
          </a:p>
          <a:p>
            <a:pPr marL="285750" indent="-285750">
              <a:buFont typeface="Wingdings" panose="05000000000000000000" pitchFamily="2" charset="2"/>
              <a:buChar char="Ø"/>
            </a:pPr>
            <a:r>
              <a:rPr lang="en-US" sz="4000" dirty="0">
                <a:solidFill>
                  <a:prstClr val="black"/>
                </a:solidFill>
              </a:rPr>
              <a:t>State-approved </a:t>
            </a:r>
            <a:r>
              <a:rPr lang="en-US" sz="4000" b="1" dirty="0">
                <a:solidFill>
                  <a:prstClr val="black"/>
                </a:solidFill>
              </a:rPr>
              <a:t>principles of pronunciation</a:t>
            </a:r>
          </a:p>
          <a:p>
            <a:r>
              <a:rPr lang="en-US" sz="4000" dirty="0">
                <a:solidFill>
                  <a:prstClr val="black"/>
                </a:solidFill>
              </a:rPr>
              <a:t>* </a:t>
            </a:r>
            <a:r>
              <a:rPr lang="en-US" sz="4000" b="1" u="sng" dirty="0">
                <a:solidFill>
                  <a:prstClr val="black"/>
                </a:solidFill>
              </a:rPr>
              <a:t>No</a:t>
            </a:r>
            <a:r>
              <a:rPr lang="en-US" sz="4000" b="1" dirty="0">
                <a:solidFill>
                  <a:prstClr val="black"/>
                </a:solidFill>
              </a:rPr>
              <a:t> full command of the Nat’l Einzelsprache = </a:t>
            </a:r>
            <a:r>
              <a:rPr lang="en-US" sz="4000" b="1" u="sng" dirty="0">
                <a:solidFill>
                  <a:prstClr val="black"/>
                </a:solidFill>
              </a:rPr>
              <a:t>No</a:t>
            </a:r>
            <a:r>
              <a:rPr lang="en-US" sz="4000" b="1" dirty="0">
                <a:solidFill>
                  <a:prstClr val="black"/>
                </a:solidFill>
              </a:rPr>
              <a:t> access to positions</a:t>
            </a:r>
            <a:r>
              <a:rPr lang="en-US" sz="4000" dirty="0">
                <a:solidFill>
                  <a:prstClr val="black"/>
                </a:solidFill>
              </a:rPr>
              <a:t> </a:t>
            </a:r>
            <a:r>
              <a:rPr lang="en-US" sz="4000" u="sng" dirty="0">
                <a:solidFill>
                  <a:prstClr val="black"/>
                </a:solidFill>
              </a:rPr>
              <a:t>in civil service, army, educational system </a:t>
            </a:r>
            <a:r>
              <a:rPr lang="en-US" sz="4000" dirty="0" err="1">
                <a:solidFill>
                  <a:prstClr val="black"/>
                </a:solidFill>
              </a:rPr>
              <a:t>etc</a:t>
            </a:r>
            <a:endParaRPr lang="en-US" sz="4000" dirty="0"/>
          </a:p>
        </p:txBody>
      </p:sp>
    </p:spTree>
    <p:extLst>
      <p:ext uri="{BB962C8B-B14F-4D97-AF65-F5344CB8AC3E}">
        <p14:creationId xmlns:p14="http://schemas.microsoft.com/office/powerpoint/2010/main" val="6385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821" y="-170335"/>
            <a:ext cx="10515600" cy="1325563"/>
          </a:xfrm>
        </p:spPr>
        <p:txBody>
          <a:bodyPr/>
          <a:lstStyle/>
          <a:p>
            <a:r>
              <a:rPr lang="en-US" dirty="0"/>
              <a:t>Political Concept of Purity: Religious Origins 2</a:t>
            </a:r>
          </a:p>
        </p:txBody>
      </p:sp>
      <p:sp>
        <p:nvSpPr>
          <p:cNvPr id="3" name="TextBox 2"/>
          <p:cNvSpPr txBox="1"/>
          <p:nvPr/>
        </p:nvSpPr>
        <p:spPr>
          <a:xfrm>
            <a:off x="494269" y="1155228"/>
            <a:ext cx="11038703" cy="5016758"/>
          </a:xfrm>
          <a:prstGeom prst="rect">
            <a:avLst/>
          </a:prstGeom>
          <a:noFill/>
        </p:spPr>
        <p:txBody>
          <a:bodyPr wrap="square" rtlCol="0">
            <a:spAutoFit/>
          </a:bodyPr>
          <a:lstStyle/>
          <a:p>
            <a:r>
              <a:rPr lang="en-US" sz="3600" dirty="0"/>
              <a:t>‘</a:t>
            </a:r>
            <a:r>
              <a:rPr lang="en-US" sz="4000" b="1" dirty="0"/>
              <a:t>Purity of blood</a:t>
            </a:r>
            <a:r>
              <a:rPr lang="en-US" sz="4000" dirty="0"/>
              <a:t>’ as the yardstick for </a:t>
            </a:r>
            <a:r>
              <a:rPr lang="en-US" sz="4000" b="1" dirty="0"/>
              <a:t>ranking the social pyramid</a:t>
            </a:r>
            <a:r>
              <a:rPr lang="en-US" sz="4000" dirty="0"/>
              <a:t> in Spain/Portugal and the two countries’ empires:</a:t>
            </a:r>
          </a:p>
          <a:p>
            <a:pPr marL="571500" indent="-571500">
              <a:buFont typeface="Wingdings" panose="05000000000000000000" pitchFamily="2" charset="2"/>
              <a:buChar char="Ø"/>
            </a:pPr>
            <a:r>
              <a:rPr lang="en-US" sz="4000" dirty="0"/>
              <a:t>‘Old Christians’ on the top</a:t>
            </a:r>
          </a:p>
          <a:p>
            <a:pPr marL="571500" indent="-571500">
              <a:buFont typeface="Wingdings" panose="05000000000000000000" pitchFamily="2" charset="2"/>
              <a:buChar char="Ø"/>
            </a:pPr>
            <a:r>
              <a:rPr lang="en-US" sz="4000" dirty="0"/>
              <a:t>‘New Christians’ (the converted in Iberia)</a:t>
            </a:r>
          </a:p>
          <a:p>
            <a:pPr marL="571500" indent="-571500">
              <a:buFont typeface="Wingdings" panose="05000000000000000000" pitchFamily="2" charset="2"/>
              <a:buChar char="Ø"/>
            </a:pPr>
            <a:r>
              <a:rPr lang="en-US" sz="4000" dirty="0"/>
              <a:t>Christianized indigenous populations in the colonies</a:t>
            </a:r>
          </a:p>
          <a:p>
            <a:pPr marL="571500" indent="-571500">
              <a:buFont typeface="Wingdings" panose="05000000000000000000" pitchFamily="2" charset="2"/>
              <a:buChar char="Ø"/>
            </a:pPr>
            <a:r>
              <a:rPr lang="en-US" sz="4000" dirty="0"/>
              <a:t>‘pagan’ indigenous populations at the bottom</a:t>
            </a:r>
          </a:p>
        </p:txBody>
      </p:sp>
    </p:spTree>
    <p:extLst>
      <p:ext uri="{BB962C8B-B14F-4D97-AF65-F5344CB8AC3E}">
        <p14:creationId xmlns:p14="http://schemas.microsoft.com/office/powerpoint/2010/main" val="479132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7" y="-269188"/>
            <a:ext cx="10515600" cy="1325563"/>
          </a:xfrm>
        </p:spPr>
        <p:txBody>
          <a:bodyPr/>
          <a:lstStyle/>
          <a:p>
            <a:pPr algn="ctr"/>
            <a:r>
              <a:rPr lang="en-US" dirty="0"/>
              <a:t>Lgsc Purism &amp; </a:t>
            </a:r>
            <a:r>
              <a:rPr lang="en-US" dirty="0" err="1"/>
              <a:t>Ethnlgsc</a:t>
            </a:r>
            <a:r>
              <a:rPr lang="en-US" dirty="0"/>
              <a:t> Purity (1)</a:t>
            </a:r>
          </a:p>
        </p:txBody>
      </p:sp>
      <p:sp>
        <p:nvSpPr>
          <p:cNvPr id="3" name="TextBox 2"/>
          <p:cNvSpPr txBox="1"/>
          <p:nvPr/>
        </p:nvSpPr>
        <p:spPr>
          <a:xfrm>
            <a:off x="181231" y="642552"/>
            <a:ext cx="11747157" cy="6247864"/>
          </a:xfrm>
          <a:prstGeom prst="rect">
            <a:avLst/>
          </a:prstGeom>
          <a:noFill/>
        </p:spPr>
        <p:txBody>
          <a:bodyPr wrap="square" rtlCol="0">
            <a:spAutoFit/>
          </a:bodyPr>
          <a:lstStyle/>
          <a:p>
            <a:pPr marL="285750" indent="-285750">
              <a:buFont typeface="Arial" panose="020B0604020202020204" pitchFamily="34" charset="0"/>
              <a:buChar char="•"/>
            </a:pPr>
            <a:r>
              <a:rPr lang="en-US" sz="4000" b="1" dirty="0"/>
              <a:t>Lgsc </a:t>
            </a:r>
            <a:r>
              <a:rPr lang="en-US" sz="4000" b="1" u="sng" dirty="0"/>
              <a:t>purism</a:t>
            </a:r>
            <a:r>
              <a:rPr lang="en-US" sz="4000" b="1" dirty="0"/>
              <a:t> = homogeneity, </a:t>
            </a:r>
            <a:r>
              <a:rPr lang="en-US" sz="4000" b="1" u="sng" dirty="0"/>
              <a:t>purity</a:t>
            </a:r>
            <a:r>
              <a:rPr lang="en-US" sz="4000" b="1" dirty="0"/>
              <a:t> of a </a:t>
            </a:r>
            <a:r>
              <a:rPr lang="en-US" sz="4000" b="1" u="sng" dirty="0" err="1"/>
              <a:t>nat’l</a:t>
            </a:r>
            <a:r>
              <a:rPr lang="en-US" sz="4000" b="1" u="sng" dirty="0"/>
              <a:t> Einzelsprache</a:t>
            </a:r>
          </a:p>
          <a:p>
            <a:pPr marL="285750" indent="-285750">
              <a:buFont typeface="Wingdings" panose="05000000000000000000" pitchFamily="2" charset="2"/>
              <a:buChar char="Ø"/>
            </a:pPr>
            <a:r>
              <a:rPr lang="en-US" sz="4000" u="sng" dirty="0"/>
              <a:t>Different definitions and goals, driven by</a:t>
            </a:r>
            <a:r>
              <a:rPr lang="en-US" sz="4000" dirty="0"/>
              <a:t> a given </a:t>
            </a:r>
            <a:r>
              <a:rPr lang="en-US" sz="4000" b="1" dirty="0" err="1"/>
              <a:t>ethnlgsc</a:t>
            </a:r>
            <a:r>
              <a:rPr lang="en-US" sz="4000" b="1" dirty="0"/>
              <a:t> nationalism</a:t>
            </a:r>
          </a:p>
          <a:p>
            <a:pPr marL="285750" indent="-285750">
              <a:buFont typeface="Wingdings" panose="05000000000000000000" pitchFamily="2" charset="2"/>
              <a:buChar char="Ø"/>
            </a:pPr>
            <a:r>
              <a:rPr lang="en-US" sz="4000" b="1" dirty="0"/>
              <a:t>German purism </a:t>
            </a:r>
            <a:r>
              <a:rPr lang="en-US" sz="4000" dirty="0"/>
              <a:t>– </a:t>
            </a:r>
            <a:r>
              <a:rPr lang="en-US" sz="4000" b="1" dirty="0"/>
              <a:t>‘purging’</a:t>
            </a:r>
            <a:r>
              <a:rPr lang="en-US" sz="4000" dirty="0"/>
              <a:t> (‘cleansing’) of </a:t>
            </a:r>
            <a:r>
              <a:rPr lang="en-US" sz="4000" b="1" dirty="0"/>
              <a:t>‘foreign’ (mainly, French) elements</a:t>
            </a:r>
            <a:r>
              <a:rPr lang="en-US" sz="4000" dirty="0"/>
              <a:t> (words, phrases, spellings, syntax borrowings or similarities)</a:t>
            </a:r>
          </a:p>
          <a:p>
            <a:pPr marL="285750" indent="-285750">
              <a:buFont typeface="Wingdings" panose="05000000000000000000" pitchFamily="2" charset="2"/>
              <a:buChar char="Ø"/>
            </a:pPr>
            <a:r>
              <a:rPr lang="en-US" sz="4000" dirty="0"/>
              <a:t>For </a:t>
            </a:r>
            <a:r>
              <a:rPr lang="en-US" sz="4000" b="1" dirty="0"/>
              <a:t>limiting an overlap </a:t>
            </a:r>
            <a:r>
              <a:rPr lang="en-US" sz="4000" dirty="0"/>
              <a:t>and </a:t>
            </a:r>
            <a:r>
              <a:rPr lang="en-US" sz="4000" b="1" dirty="0"/>
              <a:t>creating</a:t>
            </a:r>
            <a:r>
              <a:rPr lang="en-US" sz="4000" dirty="0"/>
              <a:t> a clear-cut ‘</a:t>
            </a:r>
            <a:r>
              <a:rPr lang="en-US" sz="4000" dirty="0" err="1"/>
              <a:t>lgsc</a:t>
            </a:r>
            <a:r>
              <a:rPr lang="en-US" sz="4000" dirty="0"/>
              <a:t> </a:t>
            </a:r>
            <a:r>
              <a:rPr lang="en-US" sz="4000" b="1" u="sng" dirty="0"/>
              <a:t>boundary</a:t>
            </a:r>
            <a:r>
              <a:rPr lang="en-US" sz="4000" b="1" dirty="0"/>
              <a:t>’ in usage, space &amp; social relations between</a:t>
            </a:r>
            <a:r>
              <a:rPr lang="en-US" sz="4000" dirty="0"/>
              <a:t> the Einzelsprachen of </a:t>
            </a:r>
            <a:r>
              <a:rPr lang="en-US" sz="4000" b="1" dirty="0"/>
              <a:t>German and French</a:t>
            </a:r>
          </a:p>
        </p:txBody>
      </p:sp>
    </p:spTree>
    <p:extLst>
      <p:ext uri="{BB962C8B-B14F-4D97-AF65-F5344CB8AC3E}">
        <p14:creationId xmlns:p14="http://schemas.microsoft.com/office/powerpoint/2010/main" val="2780670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Lgsc Purism &amp; </a:t>
            </a:r>
            <a:r>
              <a:rPr lang="en-US" dirty="0" err="1">
                <a:solidFill>
                  <a:prstClr val="black"/>
                </a:solidFill>
              </a:rPr>
              <a:t>Ethnlgsc</a:t>
            </a:r>
            <a:r>
              <a:rPr lang="en-US" dirty="0">
                <a:solidFill>
                  <a:prstClr val="black"/>
                </a:solidFill>
              </a:rPr>
              <a:t> Purity (2)</a:t>
            </a:r>
            <a:endParaRPr lang="en-US" dirty="0"/>
          </a:p>
        </p:txBody>
      </p:sp>
      <p:sp>
        <p:nvSpPr>
          <p:cNvPr id="3" name="TextBox 2"/>
          <p:cNvSpPr txBox="1"/>
          <p:nvPr/>
        </p:nvSpPr>
        <p:spPr>
          <a:xfrm>
            <a:off x="370703" y="1812324"/>
            <a:ext cx="11285838" cy="3785652"/>
          </a:xfrm>
          <a:prstGeom prst="rect">
            <a:avLst/>
          </a:prstGeom>
          <a:noFill/>
        </p:spPr>
        <p:txBody>
          <a:bodyPr wrap="square" rtlCol="0">
            <a:spAutoFit/>
          </a:bodyPr>
          <a:lstStyle/>
          <a:p>
            <a:pPr marL="285750" lvl="0" indent="-285750">
              <a:buFont typeface="Arial" panose="020B0604020202020204" pitchFamily="34" charset="0"/>
              <a:buChar char="•"/>
            </a:pPr>
            <a:r>
              <a:rPr lang="en-US" sz="4000" dirty="0">
                <a:solidFill>
                  <a:prstClr val="black"/>
                </a:solidFill>
              </a:rPr>
              <a:t>For similar purposes, in the 2</a:t>
            </a:r>
            <a:r>
              <a:rPr lang="en-US" sz="4000" baseline="30000" dirty="0">
                <a:solidFill>
                  <a:prstClr val="black"/>
                </a:solidFill>
              </a:rPr>
              <a:t>nd</a:t>
            </a:r>
            <a:r>
              <a:rPr lang="en-US" sz="4000" dirty="0">
                <a:solidFill>
                  <a:prstClr val="black"/>
                </a:solidFill>
              </a:rPr>
              <a:t> half of the 19</a:t>
            </a:r>
            <a:r>
              <a:rPr lang="en-US" sz="4000" baseline="30000" dirty="0">
                <a:solidFill>
                  <a:prstClr val="black"/>
                </a:solidFill>
              </a:rPr>
              <a:t>th</a:t>
            </a:r>
            <a:r>
              <a:rPr lang="en-US" sz="4000" dirty="0">
                <a:solidFill>
                  <a:prstClr val="black"/>
                </a:solidFill>
              </a:rPr>
              <a:t> c </a:t>
            </a:r>
            <a:r>
              <a:rPr lang="en-US" sz="4000" b="1" dirty="0">
                <a:solidFill>
                  <a:prstClr val="black"/>
                </a:solidFill>
              </a:rPr>
              <a:t>Czech was ‘</a:t>
            </a:r>
            <a:r>
              <a:rPr lang="en-US" sz="4000" b="1" u="sng" dirty="0">
                <a:solidFill>
                  <a:prstClr val="black"/>
                </a:solidFill>
              </a:rPr>
              <a:t>purged’</a:t>
            </a:r>
            <a:r>
              <a:rPr lang="en-US" sz="4000" b="1" dirty="0">
                <a:solidFill>
                  <a:prstClr val="black"/>
                </a:solidFill>
              </a:rPr>
              <a:t> of ‘German elements,’</a:t>
            </a:r>
            <a:r>
              <a:rPr lang="en-US" sz="4000" dirty="0">
                <a:solidFill>
                  <a:prstClr val="black"/>
                </a:solidFill>
              </a:rPr>
              <a:t> </a:t>
            </a:r>
          </a:p>
          <a:p>
            <a:pPr marL="285750" lvl="0" indent="-285750">
              <a:buFont typeface="Arial" panose="020B0604020202020204" pitchFamily="34" charset="0"/>
              <a:buChar char="•"/>
            </a:pPr>
            <a:r>
              <a:rPr lang="en-US" sz="4000" dirty="0">
                <a:solidFill>
                  <a:prstClr val="black"/>
                </a:solidFill>
              </a:rPr>
              <a:t>while in the 20</a:t>
            </a:r>
            <a:r>
              <a:rPr lang="en-US" sz="4000" baseline="30000" dirty="0">
                <a:solidFill>
                  <a:prstClr val="black"/>
                </a:solidFill>
              </a:rPr>
              <a:t>th</a:t>
            </a:r>
            <a:r>
              <a:rPr lang="en-US" sz="4000" dirty="0">
                <a:solidFill>
                  <a:prstClr val="black"/>
                </a:solidFill>
              </a:rPr>
              <a:t> c </a:t>
            </a:r>
            <a:r>
              <a:rPr lang="en-US" sz="4000" b="1" dirty="0">
                <a:solidFill>
                  <a:prstClr val="black"/>
                </a:solidFill>
              </a:rPr>
              <a:t>Slovak was </a:t>
            </a:r>
            <a:r>
              <a:rPr lang="en-US" sz="4000" b="1" u="sng" dirty="0">
                <a:solidFill>
                  <a:prstClr val="black"/>
                </a:solidFill>
              </a:rPr>
              <a:t>imbued</a:t>
            </a:r>
            <a:r>
              <a:rPr lang="en-US" sz="4000" b="1" dirty="0">
                <a:solidFill>
                  <a:prstClr val="black"/>
                </a:solidFill>
              </a:rPr>
              <a:t> with ‘German elements’</a:t>
            </a:r>
            <a:r>
              <a:rPr lang="en-US" sz="4000" dirty="0">
                <a:solidFill>
                  <a:prstClr val="black"/>
                </a:solidFill>
              </a:rPr>
              <a:t> in order to </a:t>
            </a:r>
            <a:r>
              <a:rPr lang="en-US" sz="4000" u="sng" dirty="0">
                <a:solidFill>
                  <a:prstClr val="black"/>
                </a:solidFill>
              </a:rPr>
              <a:t>differentiate it vis-à-vis Czech</a:t>
            </a:r>
            <a:r>
              <a:rPr lang="en-US" sz="4000" dirty="0">
                <a:solidFill>
                  <a:prstClr val="black"/>
                </a:solidFill>
              </a:rPr>
              <a:t>,</a:t>
            </a:r>
          </a:p>
          <a:p>
            <a:pPr marL="285750" lvl="0" indent="-285750">
              <a:buFont typeface="Arial" panose="020B0604020202020204" pitchFamily="34" charset="0"/>
              <a:buChar char="•"/>
            </a:pPr>
            <a:r>
              <a:rPr lang="en-US" sz="4000" dirty="0">
                <a:solidFill>
                  <a:prstClr val="black"/>
                </a:solidFill>
              </a:rPr>
              <a:t>or </a:t>
            </a:r>
            <a:r>
              <a:rPr lang="en-US" sz="4000" b="1" dirty="0">
                <a:solidFill>
                  <a:prstClr val="black"/>
                </a:solidFill>
              </a:rPr>
              <a:t>Polish was ‘</a:t>
            </a:r>
            <a:r>
              <a:rPr lang="en-US" sz="4000" b="1" u="sng" dirty="0">
                <a:solidFill>
                  <a:prstClr val="black"/>
                </a:solidFill>
              </a:rPr>
              <a:t>cleansed</a:t>
            </a:r>
            <a:r>
              <a:rPr lang="en-US" sz="4000" b="1" dirty="0">
                <a:solidFill>
                  <a:prstClr val="black"/>
                </a:solidFill>
              </a:rPr>
              <a:t>’</a:t>
            </a:r>
            <a:r>
              <a:rPr lang="en-US" sz="4000" dirty="0">
                <a:solidFill>
                  <a:prstClr val="black"/>
                </a:solidFill>
              </a:rPr>
              <a:t> </a:t>
            </a:r>
            <a:r>
              <a:rPr lang="en-US" sz="4000" b="1" dirty="0">
                <a:solidFill>
                  <a:prstClr val="black"/>
                </a:solidFill>
              </a:rPr>
              <a:t>of ‘ugly’ </a:t>
            </a:r>
            <a:r>
              <a:rPr lang="en-US" sz="4000" b="1" dirty="0" err="1">
                <a:solidFill>
                  <a:prstClr val="black"/>
                </a:solidFill>
              </a:rPr>
              <a:t>Germanisms</a:t>
            </a:r>
            <a:r>
              <a:rPr lang="en-US" sz="4000" b="1" dirty="0">
                <a:solidFill>
                  <a:prstClr val="black"/>
                </a:solidFill>
              </a:rPr>
              <a:t> and </a:t>
            </a:r>
            <a:r>
              <a:rPr lang="en-US" sz="4000" b="1" dirty="0" err="1">
                <a:solidFill>
                  <a:prstClr val="black"/>
                </a:solidFill>
              </a:rPr>
              <a:t>Russianisms</a:t>
            </a:r>
            <a:endParaRPr lang="en-US" sz="4000" b="1" dirty="0">
              <a:solidFill>
                <a:prstClr val="black"/>
              </a:solidFill>
            </a:endParaRPr>
          </a:p>
        </p:txBody>
      </p:sp>
    </p:spTree>
    <p:extLst>
      <p:ext uri="{BB962C8B-B14F-4D97-AF65-F5344CB8AC3E}">
        <p14:creationId xmlns:p14="http://schemas.microsoft.com/office/powerpoint/2010/main" val="2354046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962" y="-99874"/>
            <a:ext cx="10515600" cy="1325563"/>
          </a:xfrm>
        </p:spPr>
        <p:txBody>
          <a:bodyPr/>
          <a:lstStyle/>
          <a:p>
            <a:pPr algn="ctr"/>
            <a:r>
              <a:rPr lang="en-US" dirty="0">
                <a:solidFill>
                  <a:prstClr val="black"/>
                </a:solidFill>
              </a:rPr>
              <a:t>Lgsc Purism &amp; </a:t>
            </a:r>
            <a:r>
              <a:rPr lang="en-US" dirty="0" err="1">
                <a:solidFill>
                  <a:prstClr val="black"/>
                </a:solidFill>
              </a:rPr>
              <a:t>Ethnlgsc</a:t>
            </a:r>
            <a:r>
              <a:rPr lang="en-US" dirty="0">
                <a:solidFill>
                  <a:prstClr val="black"/>
                </a:solidFill>
              </a:rPr>
              <a:t> Purity (3)</a:t>
            </a:r>
            <a:endParaRPr lang="en-US" dirty="0"/>
          </a:p>
        </p:txBody>
      </p:sp>
      <p:sp>
        <p:nvSpPr>
          <p:cNvPr id="3" name="TextBox 2"/>
          <p:cNvSpPr txBox="1"/>
          <p:nvPr/>
        </p:nvSpPr>
        <p:spPr>
          <a:xfrm>
            <a:off x="321276" y="1225689"/>
            <a:ext cx="11500021" cy="5016758"/>
          </a:xfrm>
          <a:prstGeom prst="rect">
            <a:avLst/>
          </a:prstGeom>
          <a:noFill/>
        </p:spPr>
        <p:txBody>
          <a:bodyPr wrap="square" rtlCol="0">
            <a:spAutoFit/>
          </a:bodyPr>
          <a:lstStyle/>
          <a:p>
            <a:pPr marL="571500" indent="-571500">
              <a:buFont typeface="Arial" panose="020B0604020202020204" pitchFamily="34" charset="0"/>
              <a:buChar char="•"/>
            </a:pPr>
            <a:r>
              <a:rPr lang="en-US" sz="4000" b="1" u="sng" dirty="0"/>
              <a:t>Purism, purging, cleansing </a:t>
            </a:r>
            <a:r>
              <a:rPr lang="en-US" sz="4000" dirty="0"/>
              <a:t>an Einzelsprache of </a:t>
            </a:r>
            <a:r>
              <a:rPr lang="en-US" sz="4000" b="1" u="sng" dirty="0"/>
              <a:t>foreign elements</a:t>
            </a:r>
          </a:p>
          <a:p>
            <a:pPr marL="285750" indent="-285750">
              <a:buFont typeface="Wingdings" panose="05000000000000000000" pitchFamily="2" charset="2"/>
              <a:buChar char="Ø"/>
            </a:pPr>
            <a:r>
              <a:rPr lang="en-US" sz="4000" dirty="0">
                <a:solidFill>
                  <a:srgbClr val="FF0000"/>
                </a:solidFill>
              </a:rPr>
              <a:t>Cf </a:t>
            </a:r>
            <a:r>
              <a:rPr lang="en-US" sz="4000" b="1" u="sng" dirty="0">
                <a:solidFill>
                  <a:srgbClr val="FF0000"/>
                </a:solidFill>
              </a:rPr>
              <a:t>metonymic similarity of vocabulary and overlap in methods </a:t>
            </a:r>
            <a:r>
              <a:rPr lang="en-US" sz="4000" dirty="0">
                <a:solidFill>
                  <a:srgbClr val="FF0000"/>
                </a:solidFill>
              </a:rPr>
              <a:t>with </a:t>
            </a:r>
            <a:r>
              <a:rPr lang="en-US" sz="4000" b="1" dirty="0" err="1">
                <a:solidFill>
                  <a:srgbClr val="FF0000"/>
                </a:solidFill>
              </a:rPr>
              <a:t>ethnlgsc</a:t>
            </a:r>
            <a:r>
              <a:rPr lang="en-US" sz="4000" b="1" dirty="0">
                <a:solidFill>
                  <a:srgbClr val="FF0000"/>
                </a:solidFill>
              </a:rPr>
              <a:t> nationalism</a:t>
            </a:r>
          </a:p>
          <a:p>
            <a:pPr marL="285750" indent="-285750">
              <a:buFont typeface="Wingdings" panose="05000000000000000000" pitchFamily="2" charset="2"/>
              <a:buChar char="Ø"/>
            </a:pPr>
            <a:r>
              <a:rPr lang="en-US" sz="4000" dirty="0"/>
              <a:t>Discrimination, forced assimilation, ethnic </a:t>
            </a:r>
            <a:r>
              <a:rPr lang="en-US" sz="4000" b="1" u="sng" dirty="0"/>
              <a:t>cleansing</a:t>
            </a:r>
            <a:r>
              <a:rPr lang="en-US" sz="4000" dirty="0"/>
              <a:t>, population transfer (</a:t>
            </a:r>
            <a:r>
              <a:rPr lang="en-US" sz="4000" b="1" u="sng" dirty="0"/>
              <a:t>xenophobia</a:t>
            </a:r>
            <a:r>
              <a:rPr lang="en-US" sz="4000" dirty="0"/>
              <a:t>), genocide (</a:t>
            </a:r>
            <a:r>
              <a:rPr lang="en-US" sz="4000" b="1" i="1" u="sng" dirty="0" err="1"/>
              <a:t>Judenrein</a:t>
            </a:r>
            <a:r>
              <a:rPr lang="en-US" sz="4000" dirty="0"/>
              <a:t>) </a:t>
            </a:r>
            <a:r>
              <a:rPr lang="en-US" sz="4000" b="1" dirty="0"/>
              <a:t>targeting</a:t>
            </a:r>
            <a:r>
              <a:rPr lang="en-US" sz="4000" dirty="0"/>
              <a:t> ‘</a:t>
            </a:r>
            <a:r>
              <a:rPr lang="en-US" sz="4000" b="1" u="sng" dirty="0"/>
              <a:t>foreigners, aliens, minorities</a:t>
            </a:r>
            <a:r>
              <a:rPr lang="en-US" sz="4000" dirty="0"/>
              <a:t>’ (= ‘</a:t>
            </a:r>
            <a:r>
              <a:rPr lang="en-US" sz="4000" b="1" u="sng" dirty="0"/>
              <a:t>foreign elements</a:t>
            </a:r>
            <a:r>
              <a:rPr lang="en-US" sz="4000" dirty="0"/>
              <a:t>,’ ergo </a:t>
            </a:r>
            <a:r>
              <a:rPr lang="en-US" sz="4000" b="1" u="sng" dirty="0"/>
              <a:t>dehumanization</a:t>
            </a:r>
            <a:r>
              <a:rPr lang="en-US" sz="4000" dirty="0"/>
              <a:t>) </a:t>
            </a:r>
          </a:p>
        </p:txBody>
      </p:sp>
    </p:spTree>
    <p:extLst>
      <p:ext uri="{BB962C8B-B14F-4D97-AF65-F5344CB8AC3E}">
        <p14:creationId xmlns:p14="http://schemas.microsoft.com/office/powerpoint/2010/main" val="1433587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83" y="-277426"/>
            <a:ext cx="10515600" cy="1325563"/>
          </a:xfrm>
        </p:spPr>
        <p:txBody>
          <a:bodyPr/>
          <a:lstStyle/>
          <a:p>
            <a:pPr algn="ctr"/>
            <a:r>
              <a:rPr lang="en-US" dirty="0">
                <a:solidFill>
                  <a:prstClr val="black"/>
                </a:solidFill>
              </a:rPr>
              <a:t>Lgsc Purism &amp; </a:t>
            </a:r>
            <a:r>
              <a:rPr lang="en-US" dirty="0" err="1">
                <a:solidFill>
                  <a:prstClr val="black"/>
                </a:solidFill>
              </a:rPr>
              <a:t>Ethnlgsc</a:t>
            </a:r>
            <a:r>
              <a:rPr lang="en-US" dirty="0">
                <a:solidFill>
                  <a:prstClr val="black"/>
                </a:solidFill>
              </a:rPr>
              <a:t> Purity (4)</a:t>
            </a:r>
            <a:endParaRPr lang="en-US" dirty="0"/>
          </a:p>
        </p:txBody>
      </p:sp>
      <p:sp>
        <p:nvSpPr>
          <p:cNvPr id="3" name="TextBox 2"/>
          <p:cNvSpPr txBox="1"/>
          <p:nvPr/>
        </p:nvSpPr>
        <p:spPr>
          <a:xfrm>
            <a:off x="148281" y="906163"/>
            <a:ext cx="11829535" cy="5632311"/>
          </a:xfrm>
          <a:prstGeom prst="rect">
            <a:avLst/>
          </a:prstGeom>
          <a:noFill/>
        </p:spPr>
        <p:txBody>
          <a:bodyPr wrap="square" rtlCol="0">
            <a:spAutoFit/>
          </a:bodyPr>
          <a:lstStyle/>
          <a:p>
            <a:pPr marL="285750" indent="-285750">
              <a:buFont typeface="Arial" panose="020B0604020202020204" pitchFamily="34" charset="0"/>
              <a:buChar char="•"/>
            </a:pPr>
            <a:r>
              <a:rPr lang="en-US" sz="3000" dirty="0"/>
              <a:t>1990s: </a:t>
            </a:r>
            <a:r>
              <a:rPr lang="en-US" sz="3000" b="1" u="sng" dirty="0"/>
              <a:t>Yugoslavia</a:t>
            </a:r>
            <a:r>
              <a:rPr lang="en-US" sz="3000" dirty="0"/>
              <a:t> &gt; (among others) </a:t>
            </a:r>
            <a:r>
              <a:rPr lang="en-US" sz="3000" b="1" dirty="0"/>
              <a:t>Bosnia, Croatia, Montenegro, Serbia</a:t>
            </a:r>
          </a:p>
          <a:p>
            <a:pPr marL="285750" indent="-285750">
              <a:buFont typeface="Arial" panose="020B0604020202020204" pitchFamily="34" charset="0"/>
              <a:buChar char="•"/>
            </a:pPr>
            <a:r>
              <a:rPr lang="en-US" sz="3000" dirty="0"/>
              <a:t>1991-2007: </a:t>
            </a:r>
            <a:r>
              <a:rPr lang="en-US" sz="3000" b="1" u="sng" dirty="0"/>
              <a:t>Serbo-Croatian</a:t>
            </a:r>
            <a:r>
              <a:rPr lang="en-US" sz="3000" dirty="0"/>
              <a:t> (Cyrillic &amp; Latin alphabet) &gt;</a:t>
            </a:r>
          </a:p>
          <a:p>
            <a:pPr marL="285750" indent="-285750">
              <a:buFont typeface="Wingdings" panose="05000000000000000000" pitchFamily="2" charset="2"/>
              <a:buChar char="Ø"/>
            </a:pPr>
            <a:r>
              <a:rPr lang="en-US" sz="3000" b="1" dirty="0"/>
              <a:t>Bosnian</a:t>
            </a:r>
            <a:r>
              <a:rPr lang="en-US" sz="3000" dirty="0"/>
              <a:t> (Latin alphabet), </a:t>
            </a:r>
            <a:r>
              <a:rPr lang="en-US" sz="3000" b="1" dirty="0"/>
              <a:t>cleansed</a:t>
            </a:r>
            <a:r>
              <a:rPr lang="en-US" sz="3000" dirty="0"/>
              <a:t> of </a:t>
            </a:r>
            <a:r>
              <a:rPr lang="en-US" sz="3000" u="sng" dirty="0"/>
              <a:t>Cyrillic &amp; </a:t>
            </a:r>
            <a:r>
              <a:rPr lang="en-US" sz="3000" u="sng" dirty="0" err="1"/>
              <a:t>Serbianisms</a:t>
            </a:r>
            <a:r>
              <a:rPr lang="en-US" sz="3000" dirty="0"/>
              <a:t>, </a:t>
            </a:r>
            <a:r>
              <a:rPr lang="en-US" sz="3000" b="1" dirty="0"/>
              <a:t>enriched</a:t>
            </a:r>
            <a:r>
              <a:rPr lang="en-US" sz="3000" dirty="0"/>
              <a:t> with </a:t>
            </a:r>
            <a:r>
              <a:rPr lang="en-US" sz="3000" u="sng" dirty="0" err="1"/>
              <a:t>Turkicisms</a:t>
            </a:r>
            <a:r>
              <a:rPr lang="en-US" sz="3000" u="sng" dirty="0"/>
              <a:t> to differentiate it from Croatian</a:t>
            </a:r>
          </a:p>
          <a:p>
            <a:pPr marL="285750" indent="-285750">
              <a:buFont typeface="Wingdings" panose="05000000000000000000" pitchFamily="2" charset="2"/>
              <a:buChar char="Ø"/>
            </a:pPr>
            <a:r>
              <a:rPr lang="en-US" sz="3000" b="1" dirty="0"/>
              <a:t>Croatian</a:t>
            </a:r>
            <a:r>
              <a:rPr lang="en-US" sz="3000" dirty="0"/>
              <a:t> (Latin alphabet), </a:t>
            </a:r>
            <a:r>
              <a:rPr lang="en-US" sz="3000" b="1" dirty="0">
                <a:solidFill>
                  <a:prstClr val="black"/>
                </a:solidFill>
              </a:rPr>
              <a:t>cleansed</a:t>
            </a:r>
            <a:r>
              <a:rPr lang="en-US" sz="3000" dirty="0">
                <a:solidFill>
                  <a:prstClr val="black"/>
                </a:solidFill>
              </a:rPr>
              <a:t> of </a:t>
            </a:r>
            <a:r>
              <a:rPr lang="en-US" sz="3000" u="sng" dirty="0">
                <a:solidFill>
                  <a:prstClr val="black"/>
                </a:solidFill>
              </a:rPr>
              <a:t>Cyrillic &amp; </a:t>
            </a:r>
            <a:r>
              <a:rPr lang="en-US" sz="3000" u="sng" dirty="0" err="1">
                <a:solidFill>
                  <a:prstClr val="black"/>
                </a:solidFill>
              </a:rPr>
              <a:t>Serbianisms</a:t>
            </a:r>
            <a:r>
              <a:rPr lang="en-US" sz="3000" u="sng" dirty="0">
                <a:solidFill>
                  <a:prstClr val="black"/>
                </a:solidFill>
              </a:rPr>
              <a:t>, &amp; </a:t>
            </a:r>
            <a:r>
              <a:rPr lang="en-US" sz="3000" u="sng" dirty="0" err="1">
                <a:solidFill>
                  <a:prstClr val="black"/>
                </a:solidFill>
              </a:rPr>
              <a:t>Turkicisms</a:t>
            </a:r>
            <a:endParaRPr lang="en-US" sz="3000" u="sng" dirty="0">
              <a:solidFill>
                <a:prstClr val="black"/>
              </a:solidFill>
            </a:endParaRPr>
          </a:p>
          <a:p>
            <a:pPr marL="285750" indent="-285750">
              <a:buFont typeface="Wingdings" panose="05000000000000000000" pitchFamily="2" charset="2"/>
              <a:buChar char="Ø"/>
            </a:pPr>
            <a:r>
              <a:rPr lang="en-US" sz="3000" b="1" dirty="0">
                <a:solidFill>
                  <a:prstClr val="black"/>
                </a:solidFill>
              </a:rPr>
              <a:t>Montenegrin</a:t>
            </a:r>
            <a:r>
              <a:rPr lang="en-US" sz="3000" dirty="0">
                <a:solidFill>
                  <a:prstClr val="black"/>
                </a:solidFill>
              </a:rPr>
              <a:t>, retained both alphabets and developed 2 specifically Montenegrin letters</a:t>
            </a:r>
          </a:p>
          <a:p>
            <a:pPr marL="285750" indent="-285750">
              <a:buFont typeface="Wingdings" panose="05000000000000000000" pitchFamily="2" charset="2"/>
              <a:buChar char="Ø"/>
            </a:pPr>
            <a:r>
              <a:rPr lang="en-US" sz="3000" b="1" dirty="0">
                <a:solidFill>
                  <a:prstClr val="black"/>
                </a:solidFill>
              </a:rPr>
              <a:t>Serbian</a:t>
            </a:r>
            <a:r>
              <a:rPr lang="en-US" sz="3000" dirty="0">
                <a:solidFill>
                  <a:prstClr val="black"/>
                </a:solidFill>
              </a:rPr>
              <a:t>, </a:t>
            </a:r>
            <a:r>
              <a:rPr lang="en-US" sz="3000" b="1" dirty="0">
                <a:solidFill>
                  <a:prstClr val="black"/>
                </a:solidFill>
              </a:rPr>
              <a:t>officially (but not de facto) gave up on the Latin alphabet</a:t>
            </a:r>
          </a:p>
          <a:p>
            <a:pPr marL="285750" indent="-285750">
              <a:buFont typeface="Arial" panose="020B0604020202020204" pitchFamily="34" charset="0"/>
              <a:buChar char="•"/>
            </a:pPr>
            <a:r>
              <a:rPr lang="en-US" sz="3000" b="1" dirty="0">
                <a:solidFill>
                  <a:prstClr val="black"/>
                </a:solidFill>
              </a:rPr>
              <a:t>Language engineering </a:t>
            </a:r>
            <a:r>
              <a:rPr lang="en-US" sz="3000" dirty="0">
                <a:solidFill>
                  <a:prstClr val="black"/>
                </a:solidFill>
              </a:rPr>
              <a:t>a </a:t>
            </a:r>
            <a:r>
              <a:rPr lang="en-US" sz="3000" u="sng" dirty="0">
                <a:solidFill>
                  <a:prstClr val="black"/>
                </a:solidFill>
              </a:rPr>
              <a:t>metaphor for, ideological reflection </a:t>
            </a:r>
            <a:r>
              <a:rPr lang="en-US" sz="3000" dirty="0">
                <a:solidFill>
                  <a:prstClr val="black"/>
                </a:solidFill>
              </a:rPr>
              <a:t>of the </a:t>
            </a:r>
            <a:r>
              <a:rPr lang="en-US" sz="3000" b="1" dirty="0">
                <a:solidFill>
                  <a:prstClr val="black"/>
                </a:solidFill>
              </a:rPr>
              <a:t>acts of forced assimilation, ethnic cleansing and genocide</a:t>
            </a:r>
            <a:r>
              <a:rPr lang="en-US" sz="3000" dirty="0">
                <a:solidFill>
                  <a:prstClr val="black"/>
                </a:solidFill>
              </a:rPr>
              <a:t> in the course and wake of the </a:t>
            </a:r>
            <a:r>
              <a:rPr lang="en-US" sz="3000" u="sng" dirty="0">
                <a:solidFill>
                  <a:prstClr val="black"/>
                </a:solidFill>
              </a:rPr>
              <a:t>wars of Yugoslav succession</a:t>
            </a:r>
            <a:endParaRPr lang="en-US" sz="3000" u="sng" dirty="0"/>
          </a:p>
        </p:txBody>
      </p:sp>
    </p:spTree>
    <p:extLst>
      <p:ext uri="{BB962C8B-B14F-4D97-AF65-F5344CB8AC3E}">
        <p14:creationId xmlns:p14="http://schemas.microsoft.com/office/powerpoint/2010/main" val="2663984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075" y="365125"/>
            <a:ext cx="10882183" cy="1325563"/>
          </a:xfrm>
        </p:spPr>
        <p:txBody>
          <a:bodyPr>
            <a:normAutofit/>
          </a:bodyPr>
          <a:lstStyle/>
          <a:p>
            <a:pPr algn="ctr"/>
            <a:r>
              <a:rPr lang="en-US" dirty="0"/>
              <a:t>Religion in Communist Central Europe (1)</a:t>
            </a:r>
          </a:p>
        </p:txBody>
      </p:sp>
      <p:sp>
        <p:nvSpPr>
          <p:cNvPr id="3" name="TextBox 2"/>
          <p:cNvSpPr txBox="1"/>
          <p:nvPr/>
        </p:nvSpPr>
        <p:spPr>
          <a:xfrm>
            <a:off x="280084" y="1567120"/>
            <a:ext cx="11574163" cy="5078313"/>
          </a:xfrm>
          <a:prstGeom prst="rect">
            <a:avLst/>
          </a:prstGeom>
          <a:noFill/>
        </p:spPr>
        <p:txBody>
          <a:bodyPr wrap="square" rtlCol="0">
            <a:spAutoFit/>
          </a:bodyPr>
          <a:lstStyle/>
          <a:p>
            <a:pPr marL="285750" indent="-285750">
              <a:buFont typeface="Arial" panose="020B0604020202020204" pitchFamily="34" charset="0"/>
              <a:buChar char="•"/>
            </a:pPr>
            <a:r>
              <a:rPr lang="en-US" sz="3600" b="1" dirty="0">
                <a:solidFill>
                  <a:prstClr val="black"/>
                </a:solidFill>
              </a:rPr>
              <a:t>Communism = BAN on religion </a:t>
            </a:r>
            <a:r>
              <a:rPr lang="en-US" sz="3600" dirty="0">
                <a:solidFill>
                  <a:prstClr val="black"/>
                </a:solidFill>
              </a:rPr>
              <a:t>(at least, in politics)?</a:t>
            </a:r>
          </a:p>
          <a:p>
            <a:pPr marL="285750" indent="-285750">
              <a:buFont typeface="Arial" panose="020B0604020202020204" pitchFamily="34" charset="0"/>
              <a:buChar char="•"/>
            </a:pPr>
            <a:r>
              <a:rPr lang="en-US" sz="3600" b="1" dirty="0">
                <a:solidFill>
                  <a:prstClr val="black"/>
                </a:solidFill>
              </a:rPr>
              <a:t>Expulsions</a:t>
            </a:r>
            <a:r>
              <a:rPr lang="en-US" sz="3600" dirty="0">
                <a:solidFill>
                  <a:prstClr val="black"/>
                </a:solidFill>
              </a:rPr>
              <a:t> (‘exchanges’) </a:t>
            </a:r>
            <a:r>
              <a:rPr lang="en-US" sz="3600" b="1" dirty="0">
                <a:solidFill>
                  <a:prstClr val="black"/>
                </a:solidFill>
              </a:rPr>
              <a:t>of Turks/Muslims from communist Bulgaria &amp; Yugoslavia</a:t>
            </a:r>
            <a:r>
              <a:rPr lang="en-US" sz="3600" dirty="0">
                <a:solidFill>
                  <a:prstClr val="black"/>
                </a:solidFill>
              </a:rPr>
              <a:t> to Turkey</a:t>
            </a:r>
            <a:endParaRPr lang="en-US" sz="3600" b="1" dirty="0">
              <a:solidFill>
                <a:prstClr val="black"/>
              </a:solidFill>
            </a:endParaRPr>
          </a:p>
          <a:p>
            <a:pPr marL="285750" indent="-285750">
              <a:buFont typeface="Arial" panose="020B0604020202020204" pitchFamily="34" charset="0"/>
              <a:buChar char="•"/>
            </a:pPr>
            <a:r>
              <a:rPr lang="en-US" sz="3600" b="1" dirty="0">
                <a:solidFill>
                  <a:prstClr val="black"/>
                </a:solidFill>
              </a:rPr>
              <a:t>Expulsions of Jews/Judaists from all around the Soviet bloc</a:t>
            </a:r>
          </a:p>
          <a:p>
            <a:pPr marL="285750" indent="-285750">
              <a:buFont typeface="Arial" panose="020B0604020202020204" pitchFamily="34" charset="0"/>
              <a:buChar char="•"/>
            </a:pPr>
            <a:r>
              <a:rPr lang="en-US" sz="3600" b="1" u="sng" dirty="0">
                <a:solidFill>
                  <a:prstClr val="black"/>
                </a:solidFill>
              </a:rPr>
              <a:t>NO</a:t>
            </a:r>
            <a:r>
              <a:rPr lang="en-US" sz="3600" b="1" dirty="0">
                <a:solidFill>
                  <a:prstClr val="black"/>
                </a:solidFill>
              </a:rPr>
              <a:t> Polish-speaking </a:t>
            </a:r>
            <a:r>
              <a:rPr lang="en-US" sz="3600" b="1" u="sng" dirty="0">
                <a:solidFill>
                  <a:prstClr val="black"/>
                </a:solidFill>
              </a:rPr>
              <a:t>atheists (communists)</a:t>
            </a:r>
            <a:r>
              <a:rPr lang="en-US" sz="3600" b="1" dirty="0">
                <a:solidFill>
                  <a:prstClr val="black"/>
                </a:solidFill>
              </a:rPr>
              <a:t> of Jewish/Judaist origin </a:t>
            </a:r>
            <a:r>
              <a:rPr lang="en-US" sz="3600" b="1" u="sng" dirty="0">
                <a:solidFill>
                  <a:prstClr val="black"/>
                </a:solidFill>
              </a:rPr>
              <a:t>exempted</a:t>
            </a:r>
          </a:p>
          <a:p>
            <a:pPr marL="285750" indent="-285750">
              <a:buFont typeface="Arial" panose="020B0604020202020204" pitchFamily="34" charset="0"/>
              <a:buChar char="•"/>
            </a:pPr>
            <a:r>
              <a:rPr lang="en-US" sz="3600" b="1" u="sng" dirty="0">
                <a:solidFill>
                  <a:prstClr val="black"/>
                </a:solidFill>
              </a:rPr>
              <a:t>OR</a:t>
            </a:r>
            <a:r>
              <a:rPr lang="en-US" sz="3600" b="1" dirty="0">
                <a:solidFill>
                  <a:prstClr val="black"/>
                </a:solidFill>
              </a:rPr>
              <a:t> Bulgarian-speaking </a:t>
            </a:r>
            <a:r>
              <a:rPr lang="en-US" sz="3600" b="1" u="sng" dirty="0">
                <a:solidFill>
                  <a:prstClr val="black"/>
                </a:solidFill>
              </a:rPr>
              <a:t>atheists (communists)</a:t>
            </a:r>
            <a:r>
              <a:rPr lang="en-US" sz="3600" b="1" dirty="0">
                <a:solidFill>
                  <a:prstClr val="black"/>
                </a:solidFill>
              </a:rPr>
              <a:t> of Muslim origin with no command of Turkish </a:t>
            </a:r>
            <a:r>
              <a:rPr lang="en-US" sz="3600" b="1" u="sng" dirty="0">
                <a:solidFill>
                  <a:prstClr val="black"/>
                </a:solidFill>
              </a:rPr>
              <a:t>exempted</a:t>
            </a:r>
          </a:p>
        </p:txBody>
      </p:sp>
    </p:spTree>
    <p:extLst>
      <p:ext uri="{BB962C8B-B14F-4D97-AF65-F5344CB8AC3E}">
        <p14:creationId xmlns:p14="http://schemas.microsoft.com/office/powerpoint/2010/main" val="4256324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865" y="-318616"/>
            <a:ext cx="10515600" cy="1325563"/>
          </a:xfrm>
        </p:spPr>
        <p:txBody>
          <a:bodyPr/>
          <a:lstStyle/>
          <a:p>
            <a:pPr algn="ctr"/>
            <a:r>
              <a:rPr lang="en-US" dirty="0">
                <a:solidFill>
                  <a:prstClr val="black"/>
                </a:solidFill>
              </a:rPr>
              <a:t>Religion in Communist Central Europe (2)</a:t>
            </a:r>
            <a:endParaRPr lang="en-US" dirty="0"/>
          </a:p>
        </p:txBody>
      </p:sp>
      <p:sp>
        <p:nvSpPr>
          <p:cNvPr id="3" name="TextBox 2"/>
          <p:cNvSpPr txBox="1"/>
          <p:nvPr/>
        </p:nvSpPr>
        <p:spPr>
          <a:xfrm>
            <a:off x="230659" y="551935"/>
            <a:ext cx="11846011" cy="6247864"/>
          </a:xfrm>
          <a:prstGeom prst="rect">
            <a:avLst/>
          </a:prstGeom>
          <a:noFill/>
        </p:spPr>
        <p:txBody>
          <a:bodyPr wrap="square" rtlCol="0">
            <a:spAutoFit/>
          </a:bodyPr>
          <a:lstStyle/>
          <a:p>
            <a:pPr marL="571500" indent="-571500">
              <a:buFont typeface="Arial" panose="020B0604020202020204" pitchFamily="34" charset="0"/>
              <a:buChar char="•"/>
            </a:pPr>
            <a:r>
              <a:rPr lang="en-US" sz="4000" dirty="0"/>
              <a:t>Case of </a:t>
            </a:r>
            <a:r>
              <a:rPr lang="en-US" sz="4000" b="1" dirty="0"/>
              <a:t>Communist Bulgaria</a:t>
            </a:r>
            <a:r>
              <a:rPr lang="en-US" sz="4000" dirty="0"/>
              <a:t>: </a:t>
            </a:r>
          </a:p>
          <a:p>
            <a:pPr marL="285750" indent="-285750">
              <a:buFont typeface="Wingdings" panose="05000000000000000000" pitchFamily="2" charset="2"/>
              <a:buChar char="Ø"/>
            </a:pPr>
            <a:r>
              <a:rPr lang="en-US" sz="4000" dirty="0"/>
              <a:t>1960s-1978: </a:t>
            </a:r>
            <a:r>
              <a:rPr lang="en-US" sz="4000" b="1" dirty="0"/>
              <a:t>ending</a:t>
            </a:r>
            <a:r>
              <a:rPr lang="en-US" sz="4000" dirty="0"/>
              <a:t> </a:t>
            </a:r>
            <a:r>
              <a:rPr lang="en-US" sz="4000" u="sng" dirty="0"/>
              <a:t>minority education </a:t>
            </a:r>
            <a:r>
              <a:rPr lang="en-US" sz="4000" dirty="0"/>
              <a:t>in </a:t>
            </a:r>
            <a:r>
              <a:rPr lang="en-US" sz="4000" b="1" u="sng" dirty="0"/>
              <a:t>minority languages</a:t>
            </a:r>
          </a:p>
          <a:p>
            <a:pPr marL="285750" indent="-285750">
              <a:buFont typeface="Wingdings" panose="05000000000000000000" pitchFamily="2" charset="2"/>
              <a:buChar char="Ø"/>
            </a:pPr>
            <a:r>
              <a:rPr lang="en-US" sz="4000" dirty="0"/>
              <a:t>1970s-1985: de facto </a:t>
            </a:r>
            <a:r>
              <a:rPr lang="en-US" sz="4000" b="1" dirty="0"/>
              <a:t>liquidation of Muslim religious life</a:t>
            </a:r>
          </a:p>
          <a:p>
            <a:pPr marL="285750" indent="-285750">
              <a:buFont typeface="Wingdings" panose="05000000000000000000" pitchFamily="2" charset="2"/>
              <a:buChar char="Ø"/>
            </a:pPr>
            <a:r>
              <a:rPr lang="en-US" sz="4000" dirty="0"/>
              <a:t>1984-5: </a:t>
            </a:r>
            <a:r>
              <a:rPr lang="en-US" sz="4000" b="1" dirty="0"/>
              <a:t>Bulgarianization</a:t>
            </a:r>
            <a:r>
              <a:rPr lang="en-US" sz="4000" dirty="0"/>
              <a:t> of </a:t>
            </a:r>
            <a:r>
              <a:rPr lang="en-US" sz="4000" u="sng" dirty="0"/>
              <a:t>Muslim, Turkish &amp; Roma names</a:t>
            </a:r>
            <a:r>
              <a:rPr lang="en-US" sz="4000" dirty="0"/>
              <a:t>; </a:t>
            </a:r>
            <a:r>
              <a:rPr lang="en-US" sz="4000" b="1" dirty="0"/>
              <a:t>ban on the use of Romani &amp; Turkish</a:t>
            </a:r>
          </a:p>
          <a:p>
            <a:pPr marL="285750" indent="-285750">
              <a:buFont typeface="Wingdings" panose="05000000000000000000" pitchFamily="2" charset="2"/>
              <a:buChar char="Ø"/>
            </a:pPr>
            <a:r>
              <a:rPr lang="en-US" sz="4000" b="1" u="sng" dirty="0"/>
              <a:t>1985 census – no minorities</a:t>
            </a:r>
            <a:r>
              <a:rPr lang="en-US" sz="4000" dirty="0"/>
              <a:t>, </a:t>
            </a:r>
            <a:r>
              <a:rPr lang="en-US" sz="4000" b="1" u="sng" dirty="0"/>
              <a:t>all Bulgarians = monolingual Bulgarian-speakers </a:t>
            </a:r>
            <a:r>
              <a:rPr lang="en-US" sz="4000" dirty="0"/>
              <a:t>(unofficially/culturally Orthodox Christians)</a:t>
            </a:r>
          </a:p>
        </p:txBody>
      </p:sp>
    </p:spTree>
    <p:extLst>
      <p:ext uri="{BB962C8B-B14F-4D97-AF65-F5344CB8AC3E}">
        <p14:creationId xmlns:p14="http://schemas.microsoft.com/office/powerpoint/2010/main" val="2435976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724" y="-129145"/>
            <a:ext cx="10515600" cy="1325563"/>
          </a:xfrm>
        </p:spPr>
        <p:txBody>
          <a:bodyPr/>
          <a:lstStyle/>
          <a:p>
            <a:pPr algn="ctr"/>
            <a:r>
              <a:rPr lang="en-US" dirty="0"/>
              <a:t>Conclusion (1)</a:t>
            </a:r>
          </a:p>
        </p:txBody>
      </p:sp>
      <p:sp>
        <p:nvSpPr>
          <p:cNvPr id="3" name="TextBox 2"/>
          <p:cNvSpPr txBox="1"/>
          <p:nvPr/>
        </p:nvSpPr>
        <p:spPr>
          <a:xfrm>
            <a:off x="222422" y="939114"/>
            <a:ext cx="11434119" cy="5632311"/>
          </a:xfrm>
          <a:prstGeom prst="rect">
            <a:avLst/>
          </a:prstGeom>
          <a:noFill/>
        </p:spPr>
        <p:txBody>
          <a:bodyPr wrap="square" rtlCol="0">
            <a:spAutoFit/>
          </a:bodyPr>
          <a:lstStyle/>
          <a:p>
            <a:pPr marL="285750" indent="-285750">
              <a:buFont typeface="Arial" panose="020B0604020202020204" pitchFamily="34" charset="0"/>
              <a:buChar char="•"/>
            </a:pPr>
            <a:r>
              <a:rPr lang="en-US" sz="4000" b="1" dirty="0"/>
              <a:t>Homogeneity / Purity </a:t>
            </a:r>
            <a:r>
              <a:rPr lang="en-US" sz="4000" dirty="0"/>
              <a:t>is in the </a:t>
            </a:r>
            <a:r>
              <a:rPr lang="en-US" sz="4000" b="1" dirty="0"/>
              <a:t>Perceiver’s ey</a:t>
            </a:r>
            <a:r>
              <a:rPr lang="en-US" sz="4000" dirty="0"/>
              <a:t>e</a:t>
            </a:r>
          </a:p>
          <a:p>
            <a:pPr marL="285750" indent="-285750">
              <a:buFont typeface="Arial" panose="020B0604020202020204" pitchFamily="34" charset="0"/>
              <a:buChar char="•"/>
            </a:pPr>
            <a:r>
              <a:rPr lang="en-US" sz="4000" dirty="0"/>
              <a:t>It is a </a:t>
            </a:r>
            <a:r>
              <a:rPr lang="en-US" sz="4000" b="1" dirty="0"/>
              <a:t>moving feast</a:t>
            </a:r>
          </a:p>
          <a:p>
            <a:pPr marL="285750" indent="-285750">
              <a:buFont typeface="Wingdings" panose="05000000000000000000" pitchFamily="2" charset="2"/>
              <a:buChar char="Ø"/>
            </a:pPr>
            <a:r>
              <a:rPr lang="en-US" sz="4000" b="1" u="sng" dirty="0"/>
              <a:t>Upper Silesia</a:t>
            </a:r>
          </a:p>
          <a:p>
            <a:pPr marL="285750" indent="-285750">
              <a:buFont typeface="Wingdings" panose="05000000000000000000" pitchFamily="2" charset="2"/>
              <a:buChar char="Ø"/>
            </a:pPr>
            <a:r>
              <a:rPr lang="en-US" sz="4000" b="1" dirty="0"/>
              <a:t>During </a:t>
            </a:r>
            <a:r>
              <a:rPr lang="en-US" sz="4000" b="1" dirty="0" err="1"/>
              <a:t>ancien</a:t>
            </a:r>
            <a:r>
              <a:rPr lang="en-US" sz="4000" b="1" dirty="0"/>
              <a:t> regime </a:t>
            </a:r>
            <a:r>
              <a:rPr lang="en-US" sz="4000" dirty="0"/>
              <a:t>(‘religious purity’), after the religious wars – </a:t>
            </a:r>
            <a:r>
              <a:rPr lang="en-US" sz="4000" b="1" dirty="0"/>
              <a:t>homogenously Catholic</a:t>
            </a:r>
          </a:p>
          <a:p>
            <a:pPr marL="285750" indent="-285750">
              <a:buFont typeface="Wingdings" panose="05000000000000000000" pitchFamily="2" charset="2"/>
              <a:buChar char="Ø"/>
            </a:pPr>
            <a:r>
              <a:rPr lang="en-US" sz="4000" dirty="0"/>
              <a:t>With the rise of </a:t>
            </a:r>
            <a:r>
              <a:rPr lang="en-US" sz="4000" b="1" dirty="0"/>
              <a:t>ethnolinguistic nationalism </a:t>
            </a:r>
            <a:r>
              <a:rPr lang="en-US" sz="4000" dirty="0"/>
              <a:t>(‘language = nation’)  – </a:t>
            </a:r>
            <a:r>
              <a:rPr lang="en-US" sz="4000" b="1" dirty="0"/>
              <a:t>linguistically heterogeneous</a:t>
            </a:r>
          </a:p>
          <a:p>
            <a:pPr marL="285750" indent="-285750">
              <a:buFont typeface="Wingdings" panose="05000000000000000000" pitchFamily="2" charset="2"/>
              <a:buChar char="Ø"/>
            </a:pPr>
            <a:r>
              <a:rPr lang="en-US" sz="4000" dirty="0"/>
              <a:t>Ergo, </a:t>
            </a:r>
            <a:r>
              <a:rPr lang="en-US" sz="4000" b="1" dirty="0"/>
              <a:t>expulsions &amp; bans on languages </a:t>
            </a:r>
            <a:r>
              <a:rPr lang="en-US" sz="4000" dirty="0"/>
              <a:t>necessary </a:t>
            </a:r>
            <a:r>
              <a:rPr lang="en-US" sz="4000" b="1" dirty="0"/>
              <a:t>to achieve ethnolinguistic homogeneity</a:t>
            </a:r>
          </a:p>
        </p:txBody>
      </p:sp>
    </p:spTree>
    <p:extLst>
      <p:ext uri="{BB962C8B-B14F-4D97-AF65-F5344CB8AC3E}">
        <p14:creationId xmlns:p14="http://schemas.microsoft.com/office/powerpoint/2010/main" val="3724236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664"/>
            <a:ext cx="10515600" cy="1325563"/>
          </a:xfrm>
        </p:spPr>
        <p:txBody>
          <a:bodyPr/>
          <a:lstStyle/>
          <a:p>
            <a:pPr algn="ctr"/>
            <a:r>
              <a:rPr lang="en-US" dirty="0"/>
              <a:t>Conclusion (2)</a:t>
            </a:r>
          </a:p>
        </p:txBody>
      </p:sp>
      <p:sp>
        <p:nvSpPr>
          <p:cNvPr id="3" name="TextBox 2"/>
          <p:cNvSpPr txBox="1"/>
          <p:nvPr/>
        </p:nvSpPr>
        <p:spPr>
          <a:xfrm>
            <a:off x="304800" y="1227437"/>
            <a:ext cx="11582400" cy="4832092"/>
          </a:xfrm>
          <a:prstGeom prst="rect">
            <a:avLst/>
          </a:prstGeom>
          <a:noFill/>
        </p:spPr>
        <p:txBody>
          <a:bodyPr wrap="square" rtlCol="0">
            <a:spAutoFit/>
          </a:bodyPr>
          <a:lstStyle/>
          <a:p>
            <a:pPr marL="285750" indent="-285750">
              <a:buFont typeface="Arial" panose="020B0604020202020204" pitchFamily="34" charset="0"/>
              <a:buChar char="•"/>
            </a:pPr>
            <a:r>
              <a:rPr lang="en-US" sz="4400" dirty="0"/>
              <a:t>In Europe (the west) the </a:t>
            </a:r>
            <a:r>
              <a:rPr lang="en-US" sz="4400" u="sng" dirty="0"/>
              <a:t>metaphor/ideal of </a:t>
            </a:r>
            <a:r>
              <a:rPr lang="en-US" sz="4400" b="1" dirty="0"/>
              <a:t>‘purity/homogeneity’ </a:t>
            </a:r>
            <a:r>
              <a:rPr lang="en-US" sz="4400" dirty="0"/>
              <a:t>is just </a:t>
            </a:r>
            <a:r>
              <a:rPr lang="en-US" sz="4400" b="1" dirty="0"/>
              <a:t>another name for what is accepted</a:t>
            </a:r>
            <a:r>
              <a:rPr lang="en-US" sz="4400" dirty="0"/>
              <a:t> </a:t>
            </a:r>
            <a:r>
              <a:rPr lang="en-US" sz="4400" u="sng" dirty="0"/>
              <a:t>from the sociopolitical perspective</a:t>
            </a:r>
          </a:p>
          <a:p>
            <a:pPr marL="285750" indent="-285750">
              <a:buFont typeface="Wingdings" panose="05000000000000000000" pitchFamily="2" charset="2"/>
              <a:buChar char="Ø"/>
            </a:pPr>
            <a:r>
              <a:rPr lang="en-US" sz="4400" dirty="0"/>
              <a:t>For instance, in </a:t>
            </a:r>
            <a:r>
              <a:rPr lang="en-US" sz="4400" b="1" dirty="0"/>
              <a:t>Japan</a:t>
            </a:r>
            <a:r>
              <a:rPr lang="en-US" sz="4400" dirty="0"/>
              <a:t> people are </a:t>
            </a:r>
            <a:r>
              <a:rPr lang="en-US" sz="4400" b="1" u="sng" dirty="0"/>
              <a:t>‘homogenously’ bi-</a:t>
            </a:r>
            <a:r>
              <a:rPr lang="en-US" sz="4400" b="1" dirty="0"/>
              <a:t> or even </a:t>
            </a:r>
            <a:r>
              <a:rPr lang="en-US" sz="4400" b="1" u="sng" dirty="0"/>
              <a:t>tri-</a:t>
            </a:r>
            <a:r>
              <a:rPr lang="en-US" sz="4400" b="1" dirty="0"/>
              <a:t>confessional</a:t>
            </a:r>
            <a:r>
              <a:rPr lang="en-US" sz="4400" dirty="0"/>
              <a:t> (Shinto &amp; Buddhism; at times Christianity)</a:t>
            </a:r>
          </a:p>
        </p:txBody>
      </p:sp>
    </p:spTree>
    <p:extLst>
      <p:ext uri="{BB962C8B-B14F-4D97-AF65-F5344CB8AC3E}">
        <p14:creationId xmlns:p14="http://schemas.microsoft.com/office/powerpoint/2010/main" val="1740841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(3)</a:t>
            </a:r>
          </a:p>
        </p:txBody>
      </p:sp>
      <p:sp>
        <p:nvSpPr>
          <p:cNvPr id="3" name="TextBox 2"/>
          <p:cNvSpPr txBox="1"/>
          <p:nvPr/>
        </p:nvSpPr>
        <p:spPr>
          <a:xfrm>
            <a:off x="403654" y="2018270"/>
            <a:ext cx="10923373" cy="3477875"/>
          </a:xfrm>
          <a:prstGeom prst="rect">
            <a:avLst/>
          </a:prstGeom>
          <a:noFill/>
        </p:spPr>
        <p:txBody>
          <a:bodyPr wrap="square" rtlCol="0">
            <a:spAutoFit/>
          </a:bodyPr>
          <a:lstStyle/>
          <a:p>
            <a:pPr marL="285750" lvl="0" indent="-285750">
              <a:buFont typeface="Wingdings" panose="05000000000000000000" pitchFamily="2" charset="2"/>
              <a:buChar char="Ø"/>
            </a:pPr>
            <a:r>
              <a:rPr lang="en-US" sz="4400" b="1" dirty="0">
                <a:solidFill>
                  <a:prstClr val="black"/>
                </a:solidFill>
              </a:rPr>
              <a:t>Germanophone Swiss </a:t>
            </a:r>
            <a:r>
              <a:rPr lang="en-US" sz="4400" dirty="0">
                <a:solidFill>
                  <a:prstClr val="black"/>
                </a:solidFill>
              </a:rPr>
              <a:t>are </a:t>
            </a:r>
            <a:r>
              <a:rPr lang="en-US" sz="4400" b="1" u="sng" dirty="0">
                <a:solidFill>
                  <a:prstClr val="black"/>
                </a:solidFill>
              </a:rPr>
              <a:t>‘homogenously’ bi</a:t>
            </a:r>
            <a:r>
              <a:rPr lang="en-US" sz="4400" b="1" dirty="0">
                <a:solidFill>
                  <a:prstClr val="black"/>
                </a:solidFill>
              </a:rPr>
              <a:t>lingual</a:t>
            </a:r>
            <a:r>
              <a:rPr lang="en-US" sz="4400" dirty="0">
                <a:solidFill>
                  <a:prstClr val="black"/>
                </a:solidFill>
              </a:rPr>
              <a:t> (</a:t>
            </a:r>
            <a:r>
              <a:rPr lang="en-US" sz="4400" dirty="0" err="1">
                <a:solidFill>
                  <a:prstClr val="black"/>
                </a:solidFill>
              </a:rPr>
              <a:t>Hochdeutsch</a:t>
            </a:r>
            <a:r>
              <a:rPr lang="en-US" sz="4400" dirty="0">
                <a:solidFill>
                  <a:prstClr val="black"/>
                </a:solidFill>
              </a:rPr>
              <a:t> &amp; Swiss German) or tri</a:t>
            </a:r>
            <a:r>
              <a:rPr lang="en-US" sz="4400" b="1" dirty="0">
                <a:solidFill>
                  <a:prstClr val="black"/>
                </a:solidFill>
              </a:rPr>
              <a:t>lingual</a:t>
            </a:r>
            <a:r>
              <a:rPr lang="en-US" sz="4400" dirty="0">
                <a:solidFill>
                  <a:prstClr val="black"/>
                </a:solidFill>
              </a:rPr>
              <a:t> (usu. + French)</a:t>
            </a:r>
          </a:p>
          <a:p>
            <a:pPr marL="285750" lvl="0" indent="-285750">
              <a:buFont typeface="Wingdings" panose="05000000000000000000" pitchFamily="2" charset="2"/>
              <a:buChar char="Ø"/>
            </a:pPr>
            <a:r>
              <a:rPr lang="en-US" sz="4400" b="1" dirty="0">
                <a:solidFill>
                  <a:prstClr val="black"/>
                </a:solidFill>
              </a:rPr>
              <a:t>The Mauritians </a:t>
            </a:r>
            <a:r>
              <a:rPr lang="en-US" sz="4400" dirty="0">
                <a:solidFill>
                  <a:prstClr val="black"/>
                </a:solidFill>
              </a:rPr>
              <a:t>are </a:t>
            </a:r>
            <a:r>
              <a:rPr lang="en-US" sz="4400" b="1" u="sng" dirty="0">
                <a:solidFill>
                  <a:prstClr val="black"/>
                </a:solidFill>
              </a:rPr>
              <a:t>‘homogenously’</a:t>
            </a:r>
            <a:r>
              <a:rPr lang="en-US" sz="4400" dirty="0">
                <a:solidFill>
                  <a:prstClr val="black"/>
                </a:solidFill>
              </a:rPr>
              <a:t> </a:t>
            </a:r>
            <a:r>
              <a:rPr lang="en-US" sz="4400" b="1" u="sng" dirty="0">
                <a:solidFill>
                  <a:prstClr val="black"/>
                </a:solidFill>
              </a:rPr>
              <a:t>multi</a:t>
            </a:r>
            <a:r>
              <a:rPr lang="en-US" sz="4400" b="1" dirty="0">
                <a:solidFill>
                  <a:prstClr val="black"/>
                </a:solidFill>
              </a:rPr>
              <a:t>ethnic, multicultural &amp; </a:t>
            </a:r>
            <a:r>
              <a:rPr lang="en-US" sz="4400" b="1" u="sng" dirty="0">
                <a:solidFill>
                  <a:prstClr val="black"/>
                </a:solidFill>
              </a:rPr>
              <a:t>multi</a:t>
            </a:r>
            <a:r>
              <a:rPr lang="en-US" sz="4400" b="1" dirty="0">
                <a:solidFill>
                  <a:prstClr val="black"/>
                </a:solidFill>
              </a:rPr>
              <a:t>lingual</a:t>
            </a:r>
          </a:p>
        </p:txBody>
      </p:sp>
    </p:spTree>
    <p:extLst>
      <p:ext uri="{BB962C8B-B14F-4D97-AF65-F5344CB8AC3E}">
        <p14:creationId xmlns:p14="http://schemas.microsoft.com/office/powerpoint/2010/main" val="823211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794" y="-263611"/>
            <a:ext cx="10515600" cy="1325563"/>
          </a:xfrm>
        </p:spPr>
        <p:txBody>
          <a:bodyPr/>
          <a:lstStyle/>
          <a:p>
            <a:pPr algn="ctr"/>
            <a:r>
              <a:rPr lang="en-US" dirty="0"/>
              <a:t>Conclusion (4)</a:t>
            </a:r>
          </a:p>
        </p:txBody>
      </p:sp>
      <p:sp>
        <p:nvSpPr>
          <p:cNvPr id="3" name="TextBox 2"/>
          <p:cNvSpPr txBox="1"/>
          <p:nvPr/>
        </p:nvSpPr>
        <p:spPr>
          <a:xfrm>
            <a:off x="189470" y="815546"/>
            <a:ext cx="11854249" cy="5632311"/>
          </a:xfrm>
          <a:prstGeom prst="rect">
            <a:avLst/>
          </a:prstGeom>
          <a:noFill/>
        </p:spPr>
        <p:txBody>
          <a:bodyPr wrap="square" rtlCol="0">
            <a:spAutoFit/>
          </a:bodyPr>
          <a:lstStyle/>
          <a:p>
            <a:pPr marL="285750" indent="-285750">
              <a:buFont typeface="Arial" panose="020B0604020202020204" pitchFamily="34" charset="0"/>
              <a:buChar char="•"/>
            </a:pPr>
            <a:r>
              <a:rPr lang="en-US" sz="4000" dirty="0"/>
              <a:t>All in all, it is </a:t>
            </a:r>
            <a:r>
              <a:rPr lang="en-US" sz="4000" b="1" dirty="0"/>
              <a:t>humans and their groups </a:t>
            </a:r>
            <a:r>
              <a:rPr lang="en-US" sz="4000" dirty="0"/>
              <a:t>who </a:t>
            </a:r>
            <a:r>
              <a:rPr lang="en-US" sz="4000" b="1" dirty="0"/>
              <a:t>create, justify, maintain and decide</a:t>
            </a:r>
            <a:r>
              <a:rPr lang="en-US" sz="4000" dirty="0"/>
              <a:t> about the </a:t>
            </a:r>
            <a:r>
              <a:rPr lang="en-US" sz="4000" b="1" dirty="0"/>
              <a:t>social reality</a:t>
            </a:r>
          </a:p>
          <a:p>
            <a:pPr marL="285750" indent="-285750">
              <a:buFont typeface="Arial" panose="020B0604020202020204" pitchFamily="34" charset="0"/>
              <a:buChar char="•"/>
            </a:pPr>
            <a:r>
              <a:rPr lang="en-US" sz="4000" dirty="0"/>
              <a:t>The </a:t>
            </a:r>
            <a:r>
              <a:rPr lang="en-US" sz="4000" b="1" dirty="0"/>
              <a:t>social reality </a:t>
            </a:r>
            <a:r>
              <a:rPr lang="en-US" sz="4000" dirty="0"/>
              <a:t>is entirely </a:t>
            </a:r>
            <a:r>
              <a:rPr lang="en-US" sz="4000" b="1" u="sng" dirty="0"/>
              <a:t>DEPENDANT</a:t>
            </a:r>
            <a:r>
              <a:rPr lang="en-US" sz="4000" dirty="0"/>
              <a:t> on </a:t>
            </a:r>
            <a:r>
              <a:rPr lang="en-US" sz="4000" b="1" dirty="0"/>
              <a:t>human will</a:t>
            </a:r>
          </a:p>
          <a:p>
            <a:pPr marL="285750" indent="-285750">
              <a:buFont typeface="Arial" panose="020B0604020202020204" pitchFamily="34" charset="0"/>
              <a:buChar char="•"/>
            </a:pPr>
            <a:r>
              <a:rPr lang="en-US" sz="4000" i="1" dirty="0"/>
              <a:t>Unlike</a:t>
            </a:r>
            <a:r>
              <a:rPr lang="en-US" sz="4000" dirty="0"/>
              <a:t> the </a:t>
            </a:r>
            <a:r>
              <a:rPr lang="en-US" sz="4000" b="1" dirty="0"/>
              <a:t>material reality </a:t>
            </a:r>
            <a:r>
              <a:rPr lang="en-US" sz="4000" dirty="0"/>
              <a:t>that is entirely </a:t>
            </a:r>
            <a:r>
              <a:rPr lang="en-US" sz="4000" b="1" u="sng" dirty="0"/>
              <a:t>INDEPENDENT</a:t>
            </a:r>
            <a:r>
              <a:rPr lang="en-US" sz="4000" dirty="0"/>
              <a:t> of </a:t>
            </a:r>
            <a:r>
              <a:rPr lang="en-US" sz="4000" b="1" dirty="0"/>
              <a:t>human will</a:t>
            </a:r>
          </a:p>
          <a:p>
            <a:pPr marL="285750" indent="-285750">
              <a:buFont typeface="Arial" panose="020B0604020202020204" pitchFamily="34" charset="0"/>
              <a:buChar char="•"/>
            </a:pPr>
            <a:r>
              <a:rPr lang="en-US" sz="4000" dirty="0"/>
              <a:t>Hence, </a:t>
            </a:r>
            <a:r>
              <a:rPr lang="en-US" sz="4000" b="1" dirty="0"/>
              <a:t>humans can come up with whatever ideas they want</a:t>
            </a:r>
          </a:p>
          <a:p>
            <a:pPr marL="285750" indent="-285750">
              <a:buFont typeface="Arial" panose="020B0604020202020204" pitchFamily="34" charset="0"/>
              <a:buChar char="•"/>
            </a:pPr>
            <a:r>
              <a:rPr lang="en-US" sz="4000" dirty="0"/>
              <a:t>And </a:t>
            </a:r>
            <a:r>
              <a:rPr lang="en-US" sz="4000" b="1" dirty="0"/>
              <a:t>implement them in all kinds of ways</a:t>
            </a:r>
          </a:p>
        </p:txBody>
      </p:sp>
    </p:spTree>
    <p:extLst>
      <p:ext uri="{BB962C8B-B14F-4D97-AF65-F5344CB8AC3E}">
        <p14:creationId xmlns:p14="http://schemas.microsoft.com/office/powerpoint/2010/main" val="157879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962" y="93277"/>
            <a:ext cx="10515600" cy="1325563"/>
          </a:xfrm>
        </p:spPr>
        <p:txBody>
          <a:bodyPr/>
          <a:lstStyle/>
          <a:p>
            <a:pPr algn="ctr"/>
            <a:r>
              <a:rPr lang="en-US" dirty="0"/>
              <a:t>Iberia: From ‘Pure Blood’ to Modernity</a:t>
            </a:r>
          </a:p>
        </p:txBody>
      </p:sp>
      <p:sp>
        <p:nvSpPr>
          <p:cNvPr id="3" name="TextBox 2"/>
          <p:cNvSpPr txBox="1"/>
          <p:nvPr/>
        </p:nvSpPr>
        <p:spPr>
          <a:xfrm>
            <a:off x="321276" y="1589903"/>
            <a:ext cx="11211697" cy="4401205"/>
          </a:xfrm>
          <a:prstGeom prst="rect">
            <a:avLst/>
          </a:prstGeom>
          <a:noFill/>
        </p:spPr>
        <p:txBody>
          <a:bodyPr wrap="square" rtlCol="0">
            <a:spAutoFit/>
          </a:bodyPr>
          <a:lstStyle/>
          <a:p>
            <a:pPr marL="285750" indent="-285750">
              <a:buFont typeface="Arial" panose="020B0604020202020204" pitchFamily="34" charset="0"/>
              <a:buChar char="•"/>
            </a:pPr>
            <a:r>
              <a:rPr lang="en-US" sz="4000" b="1" dirty="0"/>
              <a:t>1860s: </a:t>
            </a:r>
            <a:r>
              <a:rPr lang="en-US" sz="4000" b="1" u="sng" dirty="0"/>
              <a:t>ending</a:t>
            </a:r>
            <a:r>
              <a:rPr lang="en-US" sz="4000" b="1" dirty="0"/>
              <a:t> the legal test of the ‘purity of blood’ </a:t>
            </a:r>
            <a:r>
              <a:rPr lang="en-US" sz="4000" dirty="0"/>
              <a:t>as an entry requirement for the army, civil service and higher education in </a:t>
            </a:r>
            <a:r>
              <a:rPr lang="en-US" sz="4000" b="1" dirty="0"/>
              <a:t>Spain</a:t>
            </a:r>
          </a:p>
          <a:p>
            <a:pPr marL="285750" indent="-285750">
              <a:buFont typeface="Arial" panose="020B0604020202020204" pitchFamily="34" charset="0"/>
              <a:buChar char="•"/>
            </a:pPr>
            <a:r>
              <a:rPr lang="en-US" sz="4000" b="1" dirty="0"/>
              <a:t>Unofficial </a:t>
            </a:r>
            <a:r>
              <a:rPr lang="en-US" sz="4000" b="1" u="sng" dirty="0"/>
              <a:t>discrimination</a:t>
            </a:r>
            <a:r>
              <a:rPr lang="en-US" sz="4000" b="1" dirty="0"/>
              <a:t> </a:t>
            </a:r>
            <a:r>
              <a:rPr lang="en-US" sz="4000" dirty="0"/>
              <a:t>on this account continues in </a:t>
            </a:r>
            <a:r>
              <a:rPr lang="en-US" sz="4000" b="1" dirty="0"/>
              <a:t>Spain</a:t>
            </a:r>
            <a:r>
              <a:rPr lang="en-US" sz="4000" dirty="0"/>
              <a:t> for a century longer, </a:t>
            </a:r>
            <a:r>
              <a:rPr lang="en-US" sz="4000" b="1" u="sng" dirty="0"/>
              <a:t>until the 1960s</a:t>
            </a:r>
          </a:p>
          <a:p>
            <a:pPr marL="285750" indent="-285750">
              <a:buFont typeface="Arial" panose="020B0604020202020204" pitchFamily="34" charset="0"/>
              <a:buChar char="•"/>
            </a:pPr>
            <a:r>
              <a:rPr lang="en-US" sz="4000" b="1" dirty="0"/>
              <a:t>Indigenous populations </a:t>
            </a:r>
            <a:r>
              <a:rPr lang="en-US" sz="4000" dirty="0"/>
              <a:t>typically at the </a:t>
            </a:r>
            <a:r>
              <a:rPr lang="en-US" sz="4000" b="1" dirty="0"/>
              <a:t>bottom of society</a:t>
            </a:r>
            <a:r>
              <a:rPr lang="en-US" sz="4000" dirty="0"/>
              <a:t> in most </a:t>
            </a:r>
            <a:r>
              <a:rPr lang="en-US" sz="4000" b="1" dirty="0"/>
              <a:t>Latin America</a:t>
            </a:r>
            <a:r>
              <a:rPr lang="en-US" sz="4000" dirty="0"/>
              <a:t>’s nation-states</a:t>
            </a:r>
          </a:p>
        </p:txBody>
      </p:sp>
    </p:spTree>
    <p:extLst>
      <p:ext uri="{BB962C8B-B14F-4D97-AF65-F5344CB8AC3E}">
        <p14:creationId xmlns:p14="http://schemas.microsoft.com/office/powerpoint/2010/main" val="362045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84" y="-195048"/>
            <a:ext cx="10515600" cy="1325563"/>
          </a:xfrm>
        </p:spPr>
        <p:txBody>
          <a:bodyPr/>
          <a:lstStyle/>
          <a:p>
            <a:pPr algn="ctr"/>
            <a:r>
              <a:rPr lang="en-US" dirty="0"/>
              <a:t>Abstract</a:t>
            </a:r>
          </a:p>
        </p:txBody>
      </p:sp>
      <p:sp>
        <p:nvSpPr>
          <p:cNvPr id="4" name="TextBox 3"/>
          <p:cNvSpPr txBox="1"/>
          <p:nvPr/>
        </p:nvSpPr>
        <p:spPr>
          <a:xfrm>
            <a:off x="354227" y="708454"/>
            <a:ext cx="11483546" cy="5693866"/>
          </a:xfrm>
          <a:prstGeom prst="rect">
            <a:avLst/>
          </a:prstGeom>
          <a:noFill/>
        </p:spPr>
        <p:txBody>
          <a:bodyPr wrap="square" rtlCol="0">
            <a:spAutoFit/>
          </a:bodyPr>
          <a:lstStyle/>
          <a:p>
            <a:r>
              <a:rPr lang="en-US" sz="2800" dirty="0"/>
              <a:t>Purity or, in other words, homogeneity is an early modern European (western) political idea(l), which says that a polity must be normatively homogenous in order to be legitimate. Initially, such political homogeneity was expressed and implemented in religious terms, before linguistic homogeneity became the new norm in the age of nationalism across central Europe. In the wake of decolonization and the breakup of the SU, this ideal spread all around the world as part and parcel of the now universally accepted model of statehood in the form of nation-state. </a:t>
            </a:r>
          </a:p>
          <a:p>
            <a:r>
              <a:rPr lang="en-US" sz="2800" dirty="0"/>
              <a:t>However, definitions of homogeneity are context-dependent and hinge on frequently fickle political decisions. What was homogenous yesterday may appear heterogeneous today. In reality, the concept of ‘homogeneity/purity’ is another name for what is seen as politically appropriate and legitimate in a given place at a given time by a given group of people.</a:t>
            </a:r>
          </a:p>
        </p:txBody>
      </p:sp>
    </p:spTree>
    <p:extLst>
      <p:ext uri="{BB962C8B-B14F-4D97-AF65-F5344CB8AC3E}">
        <p14:creationId xmlns:p14="http://schemas.microsoft.com/office/powerpoint/2010/main" val="3447652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3081" y="345989"/>
            <a:ext cx="11467070" cy="6491264"/>
          </a:xfrm>
          <a:prstGeom prst="rect">
            <a:avLst/>
          </a:prstGeom>
          <a:noFill/>
        </p:spPr>
        <p:txBody>
          <a:bodyPr wrap="square" rtlCol="0">
            <a:spAutoFit/>
          </a:bodyPr>
          <a:lstStyle/>
          <a:p>
            <a:pPr>
              <a:lnSpc>
                <a:spcPct val="107000"/>
              </a:lnSpc>
              <a:spcAft>
                <a:spcPts val="800"/>
              </a:spcAft>
            </a:pP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Dr </a:t>
            </a:r>
            <a:r>
              <a:rPr lang="en-US" sz="2600" dirty="0" err="1">
                <a:solidFill>
                  <a:srgbClr val="000000"/>
                </a:solidFill>
                <a:latin typeface="Verdana" panose="020B0604030504040204" pitchFamily="34" charset="0"/>
                <a:ea typeface="Calibri" panose="020F0502020204030204" pitchFamily="34" charset="0"/>
                <a:cs typeface="Calibri" panose="020F0502020204030204" pitchFamily="34" charset="0"/>
              </a:rPr>
              <a:t>Habil</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a:t>
            </a:r>
            <a:r>
              <a:rPr lang="en-US" sz="2600" b="1" dirty="0">
                <a:solidFill>
                  <a:srgbClr val="000000"/>
                </a:solidFill>
                <a:latin typeface="Verdana" panose="020B0604030504040204" pitchFamily="34" charset="0"/>
                <a:ea typeface="Calibri" panose="020F0502020204030204" pitchFamily="34" charset="0"/>
                <a:cs typeface="Calibri" panose="020F0502020204030204" pitchFamily="34" charset="0"/>
              </a:rPr>
              <a:t>TOMASZ KAMUSELLA </a:t>
            </a:r>
            <a:r>
              <a:rPr lang="en-US" sz="2600" dirty="0" err="1">
                <a:solidFill>
                  <a:srgbClr val="000000"/>
                </a:solidFill>
                <a:latin typeface="Verdana" panose="020B0604030504040204" pitchFamily="34" charset="0"/>
                <a:ea typeface="Calibri" panose="020F0502020204030204" pitchFamily="34" charset="0"/>
                <a:cs typeface="Calibri" panose="020F0502020204030204" pitchFamily="34" charset="0"/>
              </a:rPr>
              <a:t>FRHistS</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is Reader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Professor </a:t>
            </a:r>
            <a:r>
              <a:rPr lang="en-US" sz="2600" i="1" dirty="0" err="1">
                <a:solidFill>
                  <a:srgbClr val="000000"/>
                </a:solidFill>
                <a:latin typeface="Verdana" panose="020B0604030504040204" pitchFamily="34" charset="0"/>
                <a:ea typeface="Calibri" panose="020F0502020204030204" pitchFamily="34" charset="0"/>
                <a:cs typeface="Calibri" panose="020F0502020204030204" pitchFamily="34" charset="0"/>
              </a:rPr>
              <a:t>Extraordinarius</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in Modern History at the University of St Andrews, Scotland, UK. He specializes in the interdisciplinary study of language politics and nationalism in modern central Europe. His recent English-language publications include the monographs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Ethnic Cleansing During the Cold War: The Forgotten 1989 Expulsion of Turks from Communist Bulgaria</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(2018),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The Un-Polish Poland, 1989 and the Illusion of Regained Historical Continuity</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(2017), and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Creating Languages in Central Europe During the Last Millennium</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(2014). Lately, he also initiated and </a:t>
            </a:r>
            <a:r>
              <a:rPr lang="en-US" sz="2600" dirty="0" err="1">
                <a:solidFill>
                  <a:srgbClr val="000000"/>
                </a:solidFill>
                <a:latin typeface="Verdana" panose="020B0604030504040204" pitchFamily="34" charset="0"/>
                <a:ea typeface="Calibri" panose="020F0502020204030204" pitchFamily="34" charset="0"/>
                <a:cs typeface="Calibri" panose="020F0502020204030204" pitchFamily="34" charset="0"/>
              </a:rPr>
              <a:t>cooedited</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the following volumes,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The Social and Political History of Southern Africa's Languages</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(2018),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The Palgrave Handbook of Slavic Languages, Identities and Borders</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(2016), and </a:t>
            </a:r>
            <a:r>
              <a:rPr lang="en-US" sz="2600" i="1" dirty="0">
                <a:solidFill>
                  <a:srgbClr val="000000"/>
                </a:solidFill>
                <a:latin typeface="Verdana" panose="020B0604030504040204" pitchFamily="34" charset="0"/>
                <a:ea typeface="Calibri" panose="020F0502020204030204" pitchFamily="34" charset="0"/>
                <a:cs typeface="Calibri" panose="020F0502020204030204" pitchFamily="34" charset="0"/>
              </a:rPr>
              <a:t>Creating Nationality in Central Europe, 1880-1950: Modernity, Violence and (Be) Longing in Upper Silesia</a:t>
            </a:r>
            <a:r>
              <a:rPr lang="en-US" sz="2600" dirty="0">
                <a:solidFill>
                  <a:srgbClr val="000000"/>
                </a:solidFill>
                <a:latin typeface="Verdana" panose="020B0604030504040204" pitchFamily="34" charset="0"/>
                <a:ea typeface="Calibri" panose="020F0502020204030204" pitchFamily="34" charset="0"/>
                <a:cs typeface="Calibri" panose="020F0502020204030204" pitchFamily="34" charset="0"/>
              </a:rPr>
              <a:t> (2016).</a:t>
            </a:r>
            <a:endParaRPr lang="en-US" sz="26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170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Western Europe: Religious ‘Purity’</a:t>
            </a:r>
          </a:p>
        </p:txBody>
      </p:sp>
      <p:sp>
        <p:nvSpPr>
          <p:cNvPr id="3" name="TextBox 2"/>
          <p:cNvSpPr txBox="1"/>
          <p:nvPr/>
        </p:nvSpPr>
        <p:spPr>
          <a:xfrm>
            <a:off x="469557" y="1985319"/>
            <a:ext cx="11129319" cy="3785652"/>
          </a:xfrm>
          <a:prstGeom prst="rect">
            <a:avLst/>
          </a:prstGeom>
          <a:noFill/>
        </p:spPr>
        <p:txBody>
          <a:bodyPr wrap="square" rtlCol="0">
            <a:spAutoFit/>
          </a:bodyPr>
          <a:lstStyle/>
          <a:p>
            <a:pPr marL="285750" indent="-285750">
              <a:buFont typeface="Arial" panose="020B0604020202020204" pitchFamily="34" charset="0"/>
              <a:buChar char="•"/>
            </a:pPr>
            <a:r>
              <a:rPr lang="en-US" sz="4000" i="1" u="sng" dirty="0"/>
              <a:t>non </a:t>
            </a:r>
            <a:r>
              <a:rPr lang="en-US" sz="4000" i="1" u="sng" dirty="0" err="1"/>
              <a:t>tolerandis</a:t>
            </a:r>
            <a:r>
              <a:rPr lang="en-US" sz="4000" i="1" u="sng" dirty="0"/>
              <a:t> </a:t>
            </a:r>
            <a:r>
              <a:rPr lang="en-US" sz="4000" i="1" u="sng" dirty="0" err="1"/>
              <a:t>Judis</a:t>
            </a:r>
            <a:endParaRPr lang="en-US" sz="4000" i="1" u="sng" dirty="0"/>
          </a:p>
          <a:p>
            <a:pPr marL="285750" indent="-285750">
              <a:buFont typeface="Wingdings" panose="05000000000000000000" pitchFamily="2" charset="2"/>
              <a:buChar char="Ø"/>
            </a:pPr>
            <a:r>
              <a:rPr lang="en-US" sz="4000" b="1" dirty="0"/>
              <a:t>Discrimination &amp; expulsions of Jews</a:t>
            </a:r>
          </a:p>
          <a:p>
            <a:pPr marL="285750" indent="-285750">
              <a:buFont typeface="Arial" panose="020B0604020202020204" pitchFamily="34" charset="0"/>
              <a:buChar char="•"/>
            </a:pPr>
            <a:r>
              <a:rPr lang="en-US" sz="4000" u="sng" dirty="0" err="1"/>
              <a:t>Hussitism</a:t>
            </a:r>
            <a:r>
              <a:rPr lang="en-US" sz="4000" u="sng" dirty="0"/>
              <a:t>/Reformation &amp; Counter-Reformation</a:t>
            </a:r>
          </a:p>
          <a:p>
            <a:pPr marL="285750" indent="-285750">
              <a:buFont typeface="Wingdings" panose="05000000000000000000" pitchFamily="2" charset="2"/>
              <a:buChar char="Ø"/>
            </a:pPr>
            <a:r>
              <a:rPr lang="en-US" sz="4000" dirty="0"/>
              <a:t>Religious wars, 15</a:t>
            </a:r>
            <a:r>
              <a:rPr lang="en-US" sz="4000" baseline="30000" dirty="0"/>
              <a:t>th</a:t>
            </a:r>
            <a:r>
              <a:rPr lang="en-US" sz="4000" dirty="0"/>
              <a:t> – 17</a:t>
            </a:r>
            <a:r>
              <a:rPr lang="en-US" sz="4000" baseline="30000" dirty="0"/>
              <a:t>th</a:t>
            </a:r>
            <a:r>
              <a:rPr lang="en-US" sz="4000" dirty="0"/>
              <a:t> centuries</a:t>
            </a:r>
          </a:p>
          <a:p>
            <a:pPr marL="285750" indent="-285750" algn="ctr">
              <a:buFont typeface="Wingdings" panose="05000000000000000000" pitchFamily="2" charset="2"/>
              <a:buChar char="Ø"/>
            </a:pPr>
            <a:r>
              <a:rPr lang="en-US" sz="4000" b="1" u="sng" dirty="0"/>
              <a:t>Political norm (‘Westphalian model’)</a:t>
            </a:r>
            <a:r>
              <a:rPr lang="en-US" sz="4000" dirty="0"/>
              <a:t>:     </a:t>
            </a:r>
            <a:r>
              <a:rPr lang="en-US" sz="4000" b="1" u="dbl" dirty="0"/>
              <a:t>Legitimate polity = religiously homogenous</a:t>
            </a:r>
          </a:p>
        </p:txBody>
      </p:sp>
    </p:spTree>
    <p:extLst>
      <p:ext uri="{BB962C8B-B14F-4D97-AF65-F5344CB8AC3E}">
        <p14:creationId xmlns:p14="http://schemas.microsoft.com/office/powerpoint/2010/main" val="40254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773" y="-153859"/>
            <a:ext cx="10515600" cy="1325563"/>
          </a:xfrm>
        </p:spPr>
        <p:txBody>
          <a:bodyPr/>
          <a:lstStyle/>
          <a:p>
            <a:pPr algn="ctr"/>
            <a:r>
              <a:rPr lang="en-US" dirty="0"/>
              <a:t>Nationalism &amp; Homogeneity (1)</a:t>
            </a:r>
          </a:p>
        </p:txBody>
      </p:sp>
      <p:sp>
        <p:nvSpPr>
          <p:cNvPr id="3" name="TextBox 2"/>
          <p:cNvSpPr txBox="1"/>
          <p:nvPr/>
        </p:nvSpPr>
        <p:spPr>
          <a:xfrm>
            <a:off x="222422" y="1072257"/>
            <a:ext cx="11804821" cy="5909310"/>
          </a:xfrm>
          <a:prstGeom prst="rect">
            <a:avLst/>
          </a:prstGeom>
          <a:noFill/>
        </p:spPr>
        <p:txBody>
          <a:bodyPr wrap="square" rtlCol="0">
            <a:spAutoFit/>
          </a:bodyPr>
          <a:lstStyle/>
          <a:p>
            <a:pPr marL="285750" indent="-285750">
              <a:buFont typeface="Arial" panose="020B0604020202020204" pitchFamily="34" charset="0"/>
              <a:buChar char="•"/>
            </a:pPr>
            <a:r>
              <a:rPr lang="en-US" sz="4000" dirty="0"/>
              <a:t>French Revolution: From the </a:t>
            </a:r>
            <a:r>
              <a:rPr lang="en-US" sz="4000" u="sng" dirty="0"/>
              <a:t>Kingdom of France </a:t>
            </a:r>
            <a:r>
              <a:rPr lang="en-US" sz="4000" dirty="0"/>
              <a:t>to the </a:t>
            </a:r>
            <a:r>
              <a:rPr lang="en-US" sz="4000" b="1" dirty="0"/>
              <a:t>French nation-state (Republic)</a:t>
            </a:r>
          </a:p>
          <a:p>
            <a:pPr marL="285750" indent="-285750">
              <a:buFont typeface="Arial" panose="020B0604020202020204" pitchFamily="34" charset="0"/>
              <a:buChar char="•"/>
            </a:pPr>
            <a:r>
              <a:rPr lang="en-US" sz="4000" dirty="0"/>
              <a:t>From </a:t>
            </a:r>
            <a:r>
              <a:rPr lang="en-US" sz="4000" u="sng" dirty="0"/>
              <a:t>religious homogeneity</a:t>
            </a:r>
            <a:r>
              <a:rPr lang="en-US" sz="4000" dirty="0"/>
              <a:t> to ‘</a:t>
            </a:r>
            <a:r>
              <a:rPr lang="en-US" sz="4000" b="1" u="sng" dirty="0"/>
              <a:t>civic</a:t>
            </a:r>
            <a:r>
              <a:rPr lang="en-US" sz="4000" b="1" dirty="0"/>
              <a:t> purity</a:t>
            </a:r>
            <a:r>
              <a:rPr lang="en-US" sz="4000" dirty="0"/>
              <a:t>’</a:t>
            </a:r>
          </a:p>
          <a:p>
            <a:pPr marL="285750" indent="-285750">
              <a:buFont typeface="Arial" panose="020B0604020202020204" pitchFamily="34" charset="0"/>
              <a:buChar char="•"/>
            </a:pPr>
            <a:r>
              <a:rPr lang="en-US" sz="4000" dirty="0"/>
              <a:t>Declaration of the Rights of Man and of the Citizen (1789)</a:t>
            </a:r>
          </a:p>
          <a:p>
            <a:pPr marL="285750" indent="-285750">
              <a:buFont typeface="Wingdings" panose="05000000000000000000" pitchFamily="2" charset="2"/>
              <a:buChar char="Ø"/>
            </a:pPr>
            <a:r>
              <a:rPr lang="en-US" sz="4000" b="1" u="sng" dirty="0"/>
              <a:t>All</a:t>
            </a:r>
            <a:r>
              <a:rPr lang="en-US" sz="4000" b="1" dirty="0"/>
              <a:t> men (males) </a:t>
            </a:r>
            <a:r>
              <a:rPr lang="en-US" sz="4000" dirty="0"/>
              <a:t>in the polity are equal and construed as </a:t>
            </a:r>
            <a:r>
              <a:rPr lang="en-US" sz="4000" b="1" dirty="0"/>
              <a:t>citizens</a:t>
            </a:r>
          </a:p>
          <a:p>
            <a:pPr marL="285750" indent="-285750">
              <a:buFont typeface="Wingdings" panose="05000000000000000000" pitchFamily="2" charset="2"/>
              <a:buChar char="Ø"/>
            </a:pPr>
            <a:r>
              <a:rPr lang="en-US" sz="4000" u="sng" dirty="0"/>
              <a:t>Subjects of </a:t>
            </a:r>
            <a:r>
              <a:rPr lang="en-US" sz="4000" i="1" u="sng" dirty="0"/>
              <a:t>un</a:t>
            </a:r>
            <a:r>
              <a:rPr lang="en-US" sz="4000" u="sng" dirty="0"/>
              <a:t>equal estate statuses</a:t>
            </a:r>
            <a:r>
              <a:rPr lang="en-US" sz="4000" dirty="0"/>
              <a:t> into </a:t>
            </a:r>
            <a:r>
              <a:rPr lang="en-US" sz="4000" b="1" dirty="0"/>
              <a:t>equal citizens</a:t>
            </a:r>
          </a:p>
          <a:p>
            <a:pPr marL="285750" indent="-285750">
              <a:buFont typeface="Wingdings" panose="05000000000000000000" pitchFamily="2" charset="2"/>
              <a:buChar char="Ø"/>
            </a:pPr>
            <a:r>
              <a:rPr lang="en-US" sz="4000" b="1" u="sng" dirty="0"/>
              <a:t>Citizens = Nation</a:t>
            </a:r>
          </a:p>
          <a:p>
            <a:endParaRPr lang="en-US" dirty="0"/>
          </a:p>
        </p:txBody>
      </p:sp>
    </p:spTree>
    <p:extLst>
      <p:ext uri="{BB962C8B-B14F-4D97-AF65-F5344CB8AC3E}">
        <p14:creationId xmlns:p14="http://schemas.microsoft.com/office/powerpoint/2010/main" val="362887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49" y="142703"/>
            <a:ext cx="10515600" cy="1325563"/>
          </a:xfrm>
        </p:spPr>
        <p:txBody>
          <a:bodyPr/>
          <a:lstStyle/>
          <a:p>
            <a:pPr algn="ctr"/>
            <a:r>
              <a:rPr lang="en-US" dirty="0">
                <a:solidFill>
                  <a:prstClr val="black"/>
                </a:solidFill>
              </a:rPr>
              <a:t>Nationalism &amp; Homogeneity (2)</a:t>
            </a:r>
            <a:endParaRPr lang="en-US" dirty="0"/>
          </a:p>
        </p:txBody>
      </p:sp>
      <p:sp>
        <p:nvSpPr>
          <p:cNvPr id="3" name="TextBox 2"/>
          <p:cNvSpPr txBox="1"/>
          <p:nvPr/>
        </p:nvSpPr>
        <p:spPr>
          <a:xfrm>
            <a:off x="535460" y="1639865"/>
            <a:ext cx="11104605" cy="4401205"/>
          </a:xfrm>
          <a:prstGeom prst="rect">
            <a:avLst/>
          </a:prstGeom>
          <a:noFill/>
        </p:spPr>
        <p:txBody>
          <a:bodyPr wrap="square" rtlCol="0">
            <a:spAutoFit/>
          </a:bodyPr>
          <a:lstStyle/>
          <a:p>
            <a:pPr marL="285750" indent="-285750">
              <a:buFont typeface="Arial" panose="020B0604020202020204" pitchFamily="34" charset="0"/>
              <a:buChar char="•"/>
            </a:pPr>
            <a:r>
              <a:rPr lang="en-US" sz="4000" dirty="0"/>
              <a:t>Revolutionary &amp; Napoleonic wars: </a:t>
            </a:r>
            <a:r>
              <a:rPr lang="en-US" sz="4000" u="sng" dirty="0"/>
              <a:t>spread of nationalism</a:t>
            </a:r>
          </a:p>
          <a:p>
            <a:pPr marL="285750" indent="-285750">
              <a:buFont typeface="Arial" panose="020B0604020202020204" pitchFamily="34" charset="0"/>
              <a:buChar char="•"/>
            </a:pPr>
            <a:r>
              <a:rPr lang="en-US" sz="4000" u="sng" dirty="0"/>
              <a:t>Destruction of the Holy Roman Empire</a:t>
            </a:r>
          </a:p>
          <a:p>
            <a:pPr marL="285750" indent="-285750">
              <a:buFont typeface="Arial" panose="020B0604020202020204" pitchFamily="34" charset="0"/>
              <a:buChar char="•"/>
            </a:pPr>
            <a:r>
              <a:rPr lang="en-US" sz="4000" dirty="0"/>
              <a:t>Anti-French reaction &amp; the </a:t>
            </a:r>
            <a:r>
              <a:rPr lang="en-US" sz="4000" b="1" dirty="0"/>
              <a:t>dilemma of German nationalism</a:t>
            </a:r>
          </a:p>
          <a:p>
            <a:pPr marL="285750" indent="-285750">
              <a:buFont typeface="Wingdings" panose="05000000000000000000" pitchFamily="2" charset="2"/>
              <a:buChar char="Ø"/>
            </a:pPr>
            <a:r>
              <a:rPr lang="en-US" sz="4000" b="1" u="sng" dirty="0"/>
              <a:t>No</a:t>
            </a:r>
            <a:r>
              <a:rPr lang="en-US" sz="4000" dirty="0"/>
              <a:t> </a:t>
            </a:r>
            <a:r>
              <a:rPr lang="en-US" sz="4000" i="1" dirty="0" err="1"/>
              <a:t>ancien</a:t>
            </a:r>
            <a:r>
              <a:rPr lang="en-US" sz="4000" i="1" dirty="0"/>
              <a:t> regime </a:t>
            </a:r>
            <a:r>
              <a:rPr lang="en-US" sz="4000" b="1" u="sng" dirty="0"/>
              <a:t>polity</a:t>
            </a:r>
            <a:r>
              <a:rPr lang="en-US" sz="4000" u="sng" dirty="0"/>
              <a:t> available to be transformed into a German nation-state</a:t>
            </a:r>
          </a:p>
        </p:txBody>
      </p:sp>
    </p:spTree>
    <p:extLst>
      <p:ext uri="{BB962C8B-B14F-4D97-AF65-F5344CB8AC3E}">
        <p14:creationId xmlns:p14="http://schemas.microsoft.com/office/powerpoint/2010/main" val="155081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800"/>
            <a:ext cx="10515600" cy="1325563"/>
          </a:xfrm>
        </p:spPr>
        <p:txBody>
          <a:bodyPr/>
          <a:lstStyle/>
          <a:p>
            <a:pPr algn="ctr"/>
            <a:r>
              <a:rPr lang="en-US" dirty="0"/>
              <a:t>Nationalism &amp; Homogeneity (3)</a:t>
            </a:r>
          </a:p>
        </p:txBody>
      </p:sp>
      <p:sp>
        <p:nvSpPr>
          <p:cNvPr id="3" name="TextBox 2"/>
          <p:cNvSpPr txBox="1"/>
          <p:nvPr/>
        </p:nvSpPr>
        <p:spPr>
          <a:xfrm>
            <a:off x="461319" y="1558882"/>
            <a:ext cx="11269362" cy="4401205"/>
          </a:xfrm>
          <a:prstGeom prst="rect">
            <a:avLst/>
          </a:prstGeom>
          <a:noFill/>
        </p:spPr>
        <p:txBody>
          <a:bodyPr wrap="square" rtlCol="0">
            <a:spAutoFit/>
          </a:bodyPr>
          <a:lstStyle/>
          <a:p>
            <a:pPr marL="571500" lvl="0" indent="-571500">
              <a:buFont typeface="Arial" panose="020B0604020202020204" pitchFamily="34" charset="0"/>
              <a:buChar char="•"/>
            </a:pPr>
            <a:r>
              <a:rPr lang="en-US" sz="4000" dirty="0">
                <a:solidFill>
                  <a:prstClr val="black"/>
                </a:solidFill>
              </a:rPr>
              <a:t>1813 </a:t>
            </a:r>
            <a:r>
              <a:rPr lang="en-US" sz="4000" b="1" dirty="0">
                <a:solidFill>
                  <a:prstClr val="black"/>
                </a:solidFill>
              </a:rPr>
              <a:t>solution</a:t>
            </a:r>
            <a:r>
              <a:rPr lang="en-US" sz="4000" dirty="0">
                <a:solidFill>
                  <a:prstClr val="black"/>
                </a:solidFill>
              </a:rPr>
              <a:t>: Ernst Moritz Arndt ‘</a:t>
            </a:r>
            <a:r>
              <a:rPr lang="de-DE" sz="4000" dirty="0">
                <a:solidFill>
                  <a:prstClr val="black"/>
                </a:solidFill>
              </a:rPr>
              <a:t>Was ist des Deutschen Vaterland‘</a:t>
            </a:r>
          </a:p>
          <a:p>
            <a:pPr marL="285750" lvl="0" indent="-285750">
              <a:buFont typeface="Wingdings" panose="05000000000000000000" pitchFamily="2" charset="2"/>
              <a:buChar char="Ø"/>
            </a:pPr>
            <a:r>
              <a:rPr lang="de-DE" sz="4000" b="1" dirty="0">
                <a:solidFill>
                  <a:prstClr val="black"/>
                </a:solidFill>
              </a:rPr>
              <a:t>Germany</a:t>
            </a:r>
            <a:r>
              <a:rPr lang="de-DE" sz="4000" dirty="0">
                <a:solidFill>
                  <a:prstClr val="black"/>
                </a:solidFill>
              </a:rPr>
              <a:t> = ‘</a:t>
            </a:r>
            <a:r>
              <a:rPr lang="en-US" sz="4000" dirty="0">
                <a:solidFill>
                  <a:prstClr val="black"/>
                </a:solidFill>
              </a:rPr>
              <a:t>As far as the </a:t>
            </a:r>
            <a:r>
              <a:rPr lang="en-US" sz="4000" b="1" dirty="0">
                <a:solidFill>
                  <a:prstClr val="black"/>
                </a:solidFill>
              </a:rPr>
              <a:t>German language </a:t>
            </a:r>
            <a:r>
              <a:rPr lang="en-US" sz="4000" dirty="0">
                <a:solidFill>
                  <a:prstClr val="black"/>
                </a:solidFill>
              </a:rPr>
              <a:t>clings’</a:t>
            </a:r>
          </a:p>
          <a:p>
            <a:pPr marL="285750" lvl="0" indent="-285750">
              <a:buFont typeface="Wingdings" panose="05000000000000000000" pitchFamily="2" charset="2"/>
              <a:buChar char="Ø"/>
            </a:pPr>
            <a:r>
              <a:rPr lang="en-US" sz="4000" dirty="0">
                <a:solidFill>
                  <a:prstClr val="black"/>
                </a:solidFill>
              </a:rPr>
              <a:t>From HRE’s estates </a:t>
            </a:r>
            <a:r>
              <a:rPr lang="en-US" sz="4000" u="sng" dirty="0">
                <a:solidFill>
                  <a:prstClr val="black"/>
                </a:solidFill>
              </a:rPr>
              <a:t>religious heterogeneity </a:t>
            </a:r>
            <a:r>
              <a:rPr lang="en-US" sz="4000" dirty="0">
                <a:solidFill>
                  <a:prstClr val="black"/>
                </a:solidFill>
              </a:rPr>
              <a:t>to </a:t>
            </a:r>
            <a:r>
              <a:rPr lang="en-US" sz="4000" b="1" dirty="0">
                <a:solidFill>
                  <a:prstClr val="black"/>
                </a:solidFill>
              </a:rPr>
              <a:t>ethno</a:t>
            </a:r>
            <a:r>
              <a:rPr lang="en-US" sz="4000" b="1" u="sng" dirty="0">
                <a:solidFill>
                  <a:prstClr val="black"/>
                </a:solidFill>
              </a:rPr>
              <a:t>linguistic</a:t>
            </a:r>
            <a:r>
              <a:rPr lang="en-US" sz="4000" b="1" dirty="0">
                <a:solidFill>
                  <a:prstClr val="black"/>
                </a:solidFill>
              </a:rPr>
              <a:t> purity</a:t>
            </a:r>
          </a:p>
          <a:p>
            <a:pPr marL="285750" lvl="0" indent="-285750">
              <a:buFont typeface="Wingdings" panose="05000000000000000000" pitchFamily="2" charset="2"/>
              <a:buChar char="Ø"/>
            </a:pPr>
            <a:r>
              <a:rPr lang="en-US" sz="4000" u="dbl" dirty="0">
                <a:solidFill>
                  <a:prstClr val="black"/>
                </a:solidFill>
              </a:rPr>
              <a:t>Speakers of a </a:t>
            </a:r>
            <a:r>
              <a:rPr lang="en-US" sz="4000" b="1" u="dbl" dirty="0">
                <a:solidFill>
                  <a:prstClr val="black"/>
                </a:solidFill>
              </a:rPr>
              <a:t>Language = Nation = Nation-State</a:t>
            </a:r>
          </a:p>
          <a:p>
            <a:pPr marL="285750" lvl="0" indent="-285750">
              <a:buFont typeface="Wingdings" panose="05000000000000000000" pitchFamily="2" charset="2"/>
              <a:buChar char="Ø"/>
            </a:pPr>
            <a:endParaRPr lang="en-US" sz="4000" dirty="0">
              <a:solidFill>
                <a:prstClr val="black"/>
              </a:solidFill>
            </a:endParaRPr>
          </a:p>
        </p:txBody>
      </p:sp>
    </p:spTree>
    <p:extLst>
      <p:ext uri="{BB962C8B-B14F-4D97-AF65-F5344CB8AC3E}">
        <p14:creationId xmlns:p14="http://schemas.microsoft.com/office/powerpoint/2010/main" val="274231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179" y="-112670"/>
            <a:ext cx="10515600" cy="1325563"/>
          </a:xfrm>
        </p:spPr>
        <p:txBody>
          <a:bodyPr/>
          <a:lstStyle/>
          <a:p>
            <a:pPr algn="ctr"/>
            <a:r>
              <a:rPr lang="en-US" dirty="0"/>
              <a:t>Ethnolinguistic Nationalism &amp; Purity (1)</a:t>
            </a:r>
          </a:p>
        </p:txBody>
      </p:sp>
      <p:sp>
        <p:nvSpPr>
          <p:cNvPr id="3" name="TextBox 2"/>
          <p:cNvSpPr txBox="1"/>
          <p:nvPr/>
        </p:nvSpPr>
        <p:spPr>
          <a:xfrm>
            <a:off x="271850" y="1128584"/>
            <a:ext cx="11730680" cy="5909310"/>
          </a:xfrm>
          <a:prstGeom prst="rect">
            <a:avLst/>
          </a:prstGeom>
          <a:noFill/>
        </p:spPr>
        <p:txBody>
          <a:bodyPr wrap="square" rtlCol="0">
            <a:spAutoFit/>
          </a:bodyPr>
          <a:lstStyle/>
          <a:p>
            <a:pPr marL="285750" indent="-285750">
              <a:buFont typeface="Arial" panose="020B0604020202020204" pitchFamily="34" charset="0"/>
              <a:buChar char="•"/>
            </a:pPr>
            <a:r>
              <a:rPr lang="en-US" sz="4000" b="1" dirty="0"/>
              <a:t>1813 – 1848 </a:t>
            </a:r>
            <a:r>
              <a:rPr lang="en-US" sz="4000" dirty="0"/>
              <a:t>revolutions: </a:t>
            </a:r>
            <a:r>
              <a:rPr lang="en-US" sz="4000" u="sng" dirty="0"/>
              <a:t>slogan ‘Our Nation-State X = As far as our Language X clings’ </a:t>
            </a:r>
            <a:r>
              <a:rPr lang="en-US" sz="4000" dirty="0"/>
              <a:t>translated into </a:t>
            </a:r>
            <a:r>
              <a:rPr lang="en-US" sz="4000" b="1" dirty="0"/>
              <a:t>central Europe’s languages</a:t>
            </a:r>
            <a:r>
              <a:rPr lang="en-US" sz="4000" dirty="0"/>
              <a:t> employed in administration, education and publishing</a:t>
            </a:r>
          </a:p>
          <a:p>
            <a:pPr marL="285750" indent="-285750">
              <a:buFont typeface="Wingdings" panose="05000000000000000000" pitchFamily="2" charset="2"/>
              <a:buChar char="Ø"/>
            </a:pPr>
            <a:r>
              <a:rPr lang="en-US" sz="4000" b="1" dirty="0"/>
              <a:t>Spread of ethnolinguistic nationalism </a:t>
            </a:r>
            <a:r>
              <a:rPr lang="en-US" sz="4000" dirty="0"/>
              <a:t>as the </a:t>
            </a:r>
            <a:r>
              <a:rPr lang="en-US" sz="4000" b="1" u="sng" dirty="0"/>
              <a:t>new norm</a:t>
            </a:r>
            <a:r>
              <a:rPr lang="en-US" sz="4000" dirty="0"/>
              <a:t> of </a:t>
            </a:r>
            <a:r>
              <a:rPr lang="en-US" sz="4000" b="1" dirty="0"/>
              <a:t>statehood creation, legitimation and maintenance</a:t>
            </a:r>
          </a:p>
          <a:p>
            <a:pPr marL="285750" indent="-285750">
              <a:buFont typeface="Wingdings" panose="05000000000000000000" pitchFamily="2" charset="2"/>
              <a:buChar char="Ø"/>
            </a:pPr>
            <a:r>
              <a:rPr lang="en-US" sz="4000" dirty="0"/>
              <a:t>From Scandinavia to the Balkans</a:t>
            </a:r>
          </a:p>
          <a:p>
            <a:pPr marL="285750" indent="-285750">
              <a:buFont typeface="Wingdings" panose="05000000000000000000" pitchFamily="2" charset="2"/>
              <a:buChar char="Ø"/>
            </a:pPr>
            <a:r>
              <a:rPr lang="en-US" sz="4000" dirty="0"/>
              <a:t>From Strasbourg to Kyiv</a:t>
            </a:r>
          </a:p>
          <a:p>
            <a:endParaRPr lang="en-US" dirty="0"/>
          </a:p>
        </p:txBody>
      </p:sp>
    </p:spTree>
    <p:extLst>
      <p:ext uri="{BB962C8B-B14F-4D97-AF65-F5344CB8AC3E}">
        <p14:creationId xmlns:p14="http://schemas.microsoft.com/office/powerpoint/2010/main" val="1201596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2595</Words>
  <Application>Microsoft Office PowerPoint</Application>
  <PresentationFormat>Widescreen</PresentationFormat>
  <Paragraphs>200</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Verdana</vt:lpstr>
      <vt:lpstr>Wingdings</vt:lpstr>
      <vt:lpstr>Office Theme</vt:lpstr>
      <vt:lpstr>Compulsion of Purity: Language &amp; the Nation</vt:lpstr>
      <vt:lpstr>Political Concept of Purity: Religious Origins 1</vt:lpstr>
      <vt:lpstr>Political Concept of Purity: Religious Origins 2</vt:lpstr>
      <vt:lpstr>Iberia: From ‘Pure Blood’ to Modernity</vt:lpstr>
      <vt:lpstr>Western Europe: Religious ‘Purity’</vt:lpstr>
      <vt:lpstr>Nationalism &amp; Homogeneity (1)</vt:lpstr>
      <vt:lpstr>Nationalism &amp; Homogeneity (2)</vt:lpstr>
      <vt:lpstr>Nationalism &amp; Homogeneity (3)</vt:lpstr>
      <vt:lpstr>Ethnolinguistic Nationalism &amp; Purity (1)</vt:lpstr>
      <vt:lpstr>Ethnolinguistic Nationalism &amp; Purity (2)</vt:lpstr>
      <vt:lpstr>Ethnolinguistic Nationalism &amp; Purity (3)</vt:lpstr>
      <vt:lpstr>After 1918: Triumph of Ethnlgsc Nationalism (1)</vt:lpstr>
      <vt:lpstr>After 1918: Triumph of Ethnlgsc Nationalism (2)</vt:lpstr>
      <vt:lpstr>Balkans: Natl’ism &amp; Religious Homogeneity</vt:lpstr>
      <vt:lpstr>Balkans: Religious &amp; Lgsc Homogeneity (1)</vt:lpstr>
      <vt:lpstr>Balkans: Religious &amp; Lgsc Homogeneity (2)</vt:lpstr>
      <vt:lpstr>Balkans: Religious &amp; Lgsc Homogeneity (3)</vt:lpstr>
      <vt:lpstr>Balkans: Religious &amp; Lgsc Homogeneity (4)</vt:lpstr>
      <vt:lpstr>Balkans: Religious &amp; Lgsc Homogeneity (5)</vt:lpstr>
      <vt:lpstr>Concept of ‘a Language’ (1)</vt:lpstr>
      <vt:lpstr>Concept of ‘a Language’ (2)</vt:lpstr>
      <vt:lpstr>Concept of ‘a Language’ (3)</vt:lpstr>
      <vt:lpstr>Producing an Einzelsprache (1)</vt:lpstr>
      <vt:lpstr>Producing an Einzelsprache (2)</vt:lpstr>
      <vt:lpstr>Producing an Einzelsprache (3)</vt:lpstr>
      <vt:lpstr>Enforcing an Einzelsprache (1)</vt:lpstr>
      <vt:lpstr>Enforcing an Einzelsprache (2)</vt:lpstr>
      <vt:lpstr>Enforcing an Einzelsprache (3)</vt:lpstr>
      <vt:lpstr>Enforcing an Einzelsprache (4)</vt:lpstr>
      <vt:lpstr>Lgsc Purism &amp; Ethnlgsc Purity (1)</vt:lpstr>
      <vt:lpstr>Lgsc Purism &amp; Ethnlgsc Purity (2)</vt:lpstr>
      <vt:lpstr>Lgsc Purism &amp; Ethnlgsc Purity (3)</vt:lpstr>
      <vt:lpstr>Lgsc Purism &amp; Ethnlgsc Purity (4)</vt:lpstr>
      <vt:lpstr>Religion in Communist Central Europe (1)</vt:lpstr>
      <vt:lpstr>Religion in Communist Central Europe (2)</vt:lpstr>
      <vt:lpstr>Conclusion (1)</vt:lpstr>
      <vt:lpstr>Conclusion (2)</vt:lpstr>
      <vt:lpstr>Conclusion (3)</vt:lpstr>
      <vt:lpstr>Conclusion (4)</vt:lpstr>
      <vt:lpstr>Abstract</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Compulsion of Purity: Language &amp; the Nation</dc:title>
  <dc:creator>Tomasz Kamusella</dc:creator>
  <cp:lastModifiedBy>Agnes Bendik</cp:lastModifiedBy>
  <cp:revision>62</cp:revision>
  <dcterms:created xsi:type="dcterms:W3CDTF">2019-09-29T02:24:40Z</dcterms:created>
  <dcterms:modified xsi:type="dcterms:W3CDTF">2019-10-14T15:00:43Z</dcterms:modified>
</cp:coreProperties>
</file>